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14" r:id="rId2"/>
    <p:sldId id="270" r:id="rId3"/>
    <p:sldId id="272" r:id="rId4"/>
    <p:sldId id="322" r:id="rId5"/>
    <p:sldId id="332" r:id="rId6"/>
    <p:sldId id="320" r:id="rId7"/>
    <p:sldId id="330" r:id="rId8"/>
    <p:sldId id="290" r:id="rId9"/>
    <p:sldId id="292" r:id="rId10"/>
    <p:sldId id="326" r:id="rId11"/>
    <p:sldId id="329" r:id="rId12"/>
    <p:sldId id="31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63749" autoAdjust="0"/>
  </p:normalViewPr>
  <p:slideViewPr>
    <p:cSldViewPr snapToGrid="0">
      <p:cViewPr varScale="1">
        <p:scale>
          <a:sx n="45" d="100"/>
          <a:sy n="45" d="100"/>
        </p:scale>
        <p:origin x="16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7A6FA-2FC2-4E1C-85C9-AC807939E55C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E7CE3-7C20-43E7-84D8-D9305CC9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67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Hi, I am Ayan Kumar Bhunia from </a:t>
            </a:r>
            <a:r>
              <a:rPr lang="en-US" sz="1800" dirty="0" err="1"/>
              <a:t>SketchX</a:t>
            </a:r>
            <a:r>
              <a:rPr lang="en-US" sz="1800" dirty="0"/>
              <a:t> Lab of University of Surrey. I’ll be presenting our work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MetaHTR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Towards Writer-Adaptive Handwritten Text Recognition</a:t>
            </a:r>
            <a:r>
              <a:rPr lang="en-US" sz="1800" dirty="0"/>
              <a:t>.</a:t>
            </a:r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F2757-D749-47BE-87DE-CB38CB9F09A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429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Along with the baselines, 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also compare our model with Meta-Learning-based methods like typical MAML, first-order MAML, Meta-SGD, and ANIL. Out of all the approaches from different perspectives, our Meta-H T R performs the best for all three HTR models.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7CE3-7C20-43E7-84D8-D9305CC9EB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75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Additionally, the more consistent character-aligned attention map after adaptation justifies our approach visually.</a:t>
            </a:r>
          </a:p>
          <a:p>
            <a:r>
              <a:rPr lang="en-US" dirty="0"/>
              <a:t>Our model performs best with an optimal adaptation set-size of 10-15 samples and just one inner loop update .</a:t>
            </a:r>
          </a:p>
          <a:p>
            <a:r>
              <a:rPr lang="en-US" dirty="0"/>
              <a:t>Varying accuracy against different character sets shows varying levels of discrepancy against initialization parameter. Furthermore, characters with low accuracy mostly get higher weights , and vice versa, during </a:t>
            </a:r>
            <a:r>
              <a:rPr lang="en-US" sz="1200" dirty="0"/>
              <a:t>inner-loop adaptation process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7CE3-7C20-43E7-84D8-D9305CC9EB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6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Thank you.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F2757-D749-47BE-87DE-CB38CB9F09AF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05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Handwritten Text Recognition aims to transcribe handwritten text to its digital content,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Which however is inherently difficult, as writer-specific handwritten text, are diverse across individual handwritten styles, where each style can be unique.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While some might prefer an idiosyncratic style of writing certain characters, others may choose a cursive style with uneven line-spacing.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7CE3-7C20-43E7-84D8-D9305CC9EB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65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Traditional  models are trained in a single flow on handwritten text images without adaptation and the trained model is used for recognition during Inference.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Although they utilize techniques like a large amount of training data, synthetic data, domain adaptation, or generalization methods to capture these style variations, they generalize poorly on unseen text-images as it is impossible to capture all unique style variations during training.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therefore propose a meta learning-based writer-adaptive handwritten text recognition system, where the model learns to learn, or adapts to new writing styles with only a few samples during inference.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7CE3-7C20-43E7-84D8-D9305CC9EB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38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Handwritten styles are not only diverse across writers, but there are a few key characters per writer that show relatively larger style discrepancies, which in turn are crucial for adaptation.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Therefore, we introduce the problem of writer-adaptive handwritten text recognition, where the model adapts to new writing styles with only very few samples. </a:t>
            </a:r>
            <a:r>
              <a:rPr lang="en-US" sz="2800" b="0" i="0" u="none" strike="noStrike" baseline="0" dirty="0">
                <a:latin typeface="NimbusRomNo9L-Regu"/>
              </a:rPr>
              <a:t>We introduce a meta-learning framework to tackle this new problem, where instance-wise weights are made learnable for a character-specific loss, specifically designed for HTR.</a:t>
            </a:r>
            <a:endParaRPr lang="en-US" sz="1800" dirty="0"/>
          </a:p>
          <a:p>
            <a:pPr algn="l"/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C4C64-9F5B-434A-ABF9-C74D451756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9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During inference, our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MetaHTR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exploits additional handwritten images, of a specific writer through a support set, and gives rise to a writer-adapted model, via a single gradient step update. Then, the writer adaptive model is used to perform handwritten text recognition for handwritten texts from that specific writer.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F2757-D749-47BE-87DE-CB38CB9F09A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294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character-specific loss, we calculate the gradient of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baseline="30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character-specific cross-entropy loss, with respect to the final classification layer, and then concatenate it with gradients of mean loss. The concatenated matrix is passed through a multi-layer perception network g gamma predicting a scalar weight value for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baseline="30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character-specific loss. Thus, the instance weighted inner loop loss is the weighted sum over all character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C4C64-9F5B-434A-ABF9-C74D451756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68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dirty="0" err="1"/>
              <a:t>MetaHTR</a:t>
            </a:r>
            <a:r>
              <a:rPr lang="en-US" dirty="0"/>
              <a:t> framework involves a bi-level optimization process. The inner loop optimization computes learnable character instance-weighted loss upon the support set, followed by obtaining a pseudo-updated model (theta dash ). This includes a learnable character instance specific weight prediction module (g-gamma) and learnable layer-wise learning rate parameters (alpha). We expect theta-dash to generalize well on remaining validation set, thus finally updating the meta-parameters by outer-loop loss  over the validation set.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7CE3-7C20-43E7-84D8-D9305CC9EB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35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We evaluate our model, on IAM and RIMES HTR dataset, utilizing three HTR models ASTER, SAR, and SCATTER, with Word Recognition Accuracy for both with-and-without Lexicon evaluation metric.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Due to absence of prior work on writer-adaptive handwritten text recognition, we design several strong baselines from perspectives of, Domain Adaptation, Domain Generalization, Generation, Learning Augmentation, and Meta-Learning Based Adaptation.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7CE3-7C20-43E7-84D8-D9305CC9EB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7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shows results of evaluation.</a:t>
            </a:r>
          </a:p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 the performance gain on IAM is around 7 percent, in RIMES it is around 5 percent.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7CE3-7C20-43E7-84D8-D9305CC9EB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3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814A-F288-4F21-A044-F3207BA91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C3993-ED38-455A-83E1-B1255973E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BC75C-EE8D-4EB5-88DC-6BAED5085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D778-25DF-425F-AA8E-E327797AED3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A6845-A1CD-4F5B-BCE1-D4C37AA1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AC5B2-07AA-457D-8C07-54AFDE249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BFEE9-0E2B-46EE-85D6-A1C95369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2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DB20-2A0A-419A-9BDF-69EE86A68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BE790D-08E2-4396-8A3B-5AB3C87C3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81C91-934E-45C7-B777-90D0C96C6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D778-25DF-425F-AA8E-E327797AED3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AFF90-667B-4AF7-998C-7935A0B38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E77BC-796D-4A86-9276-16B46AB4F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BFEE9-0E2B-46EE-85D6-A1C95369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5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B4E669-BE9C-4326-A256-35DD7319C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00FE0-74AA-45A9-A12D-AF2F92F15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D9A1C-5C37-4815-9017-3DD3B298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D778-25DF-425F-AA8E-E327797AED3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BDC59-45BD-4E3A-BDE8-8D9C8FFE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84B81-9D6D-43AA-9A69-624353F0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BFEE9-0E2B-46EE-85D6-A1C95369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57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28806-FEA6-4406-9876-E1E557A1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AD725-F2BA-4C31-88F9-012BDD032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9F916-4F72-422C-8470-F1D6825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D778-25DF-425F-AA8E-E327797AED3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9E5D5-EFB3-4568-8274-E80C6C72B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8A641-1D89-434B-86AC-DACEB80CA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BFEE9-0E2B-46EE-85D6-A1C95369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0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6A83E-118B-441E-B1D9-68EF92EB7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59AB0-16F8-4441-A0DD-15B096494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831E3-511B-4344-9DC3-95F707D37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D778-25DF-425F-AA8E-E327797AED3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21F68-4F31-47E0-BF94-1CAB6A07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A6847-D91F-4707-B129-57D3552EF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BFEE9-0E2B-46EE-85D6-A1C95369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38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38BF7-B997-41D9-970E-842A200F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2C9E2-AC9A-47C6-9E01-E7EAAF622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B2ABB-FD88-4FFF-A7BA-30465ED69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C9E3B-59C8-4A68-87EA-EE3B1423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D778-25DF-425F-AA8E-E327797AED3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A6622-0832-4CA5-8502-12329BA07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2B3EB-599C-4173-84D4-D0B90261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BFEE9-0E2B-46EE-85D6-A1C95369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5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9717-5247-4A53-A309-FA70EBFA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0304B-482A-493B-B3B9-B021265B4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8979C-12C0-42A9-94C4-AE5F3C0AA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487692-30B7-43A1-9846-A2651E76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17CEC-4B35-47A8-A7C6-8B42CD844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2F41E9-FEDF-4A29-BB20-AA4A62D8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D778-25DF-425F-AA8E-E327797AED3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C32E66-0B9F-437D-A62A-C42256A6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F29E7A-2BAF-4684-8D54-2685C798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BFEE9-0E2B-46EE-85D6-A1C95369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0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D5AF-8227-4395-B1D3-1888A86CD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4EE3E-4BEE-4894-8A53-D58D7B20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D778-25DF-425F-AA8E-E327797AED3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38CDD-FFD0-4B99-A08F-E80E706B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8375A-40B9-460A-B1D5-A3F6F540D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BFEE9-0E2B-46EE-85D6-A1C95369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8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86D23-F0DB-436D-B30D-3D1E0E64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D778-25DF-425F-AA8E-E327797AED3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4CAD1-ED1A-464E-9E7E-35A7C63B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B2C53-EB97-407E-AF3F-C251777A1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BFEE9-0E2B-46EE-85D6-A1C95369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89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6845-BA52-42BE-AC9C-12F29FA1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C7AF9-49D7-41E7-B1B5-108337241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71C2A-3635-4305-949B-E97581283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5D366-25F1-479F-84F7-F610D0F34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D778-25DF-425F-AA8E-E327797AED3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4E958-8E5F-4B2C-BE5C-427D1608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3672B-14F7-4E91-ACF4-57721BFA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BFEE9-0E2B-46EE-85D6-A1C95369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23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DE6C1-19A3-4B7F-81D2-5C90E765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85582D-09D7-43E1-95B9-802FFA5135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198F8-7CC3-41F3-B751-6D38FE40B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3867C-C84A-4F96-A80A-4AEE22BD7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D778-25DF-425F-AA8E-E327797AED3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1E70A-5968-4436-8AD6-A5E38B78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2252A-A313-4FDB-9B96-2AC759F3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BFEE9-0E2B-46EE-85D6-A1C95369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737FA5-80A8-4A61-83BB-01F8787C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95C21-370B-4A73-B4A5-AC9C1B238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9140D-4306-4EC8-9E51-37C0A81F7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AD778-25DF-425F-AA8E-E327797AED3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FBF62-9B6B-41A2-8E0B-D7585665A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3139A-C44F-4596-A69F-C167A6A3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BFEE9-0E2B-46EE-85D6-A1C95369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11" Type="http://schemas.openxmlformats.org/officeDocument/2006/relationships/image" Target="../media/image7.jpeg"/><Relationship Id="rId5" Type="http://schemas.openxmlformats.org/officeDocument/2006/relationships/image" Target="../media/image1.jpe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jpe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7" Type="http://schemas.openxmlformats.org/officeDocument/2006/relationships/image" Target="../media/image11.png"/><Relationship Id="rId2" Type="http://schemas.microsoft.com/office/2007/relationships/media" Target="../media/media10.wav"/><Relationship Id="rId1" Type="http://schemas.openxmlformats.org/officeDocument/2006/relationships/tags" Target="../tags/tag9.xml"/><Relationship Id="rId6" Type="http://schemas.openxmlformats.org/officeDocument/2006/relationships/image" Target="../media/image5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audio" Target="../media/media11.wav"/><Relationship Id="rId7" Type="http://schemas.openxmlformats.org/officeDocument/2006/relationships/image" Target="../media/image53.png"/><Relationship Id="rId2" Type="http://schemas.microsoft.com/office/2007/relationships/media" Target="../media/media11.wav"/><Relationship Id="rId1" Type="http://schemas.openxmlformats.org/officeDocument/2006/relationships/tags" Target="../tags/tag10.xml"/><Relationship Id="rId6" Type="http://schemas.openxmlformats.org/officeDocument/2006/relationships/image" Target="../media/image52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11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1.png"/><Relationship Id="rId3" Type="http://schemas.openxmlformats.org/officeDocument/2006/relationships/audio" Target="../media/media2.wav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microsoft.com/office/2007/relationships/media" Target="../media/media2.wav"/><Relationship Id="rId1" Type="http://schemas.openxmlformats.org/officeDocument/2006/relationships/tags" Target="../tags/tag1.xml"/><Relationship Id="rId6" Type="http://schemas.openxmlformats.org/officeDocument/2006/relationships/image" Target="../media/image12.JPG"/><Relationship Id="rId11" Type="http://schemas.openxmlformats.org/officeDocument/2006/relationships/image" Target="../media/image17.jpe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16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audio" Target="../media/media3.wav"/><Relationship Id="rId7" Type="http://schemas.openxmlformats.org/officeDocument/2006/relationships/image" Target="../media/image20.png"/><Relationship Id="rId2" Type="http://schemas.microsoft.com/office/2007/relationships/media" Target="../media/media3.wav"/><Relationship Id="rId1" Type="http://schemas.openxmlformats.org/officeDocument/2006/relationships/tags" Target="../tags/tag2.xml"/><Relationship Id="rId6" Type="http://schemas.openxmlformats.org/officeDocument/2006/relationships/image" Target="../media/image19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9.jpg"/><Relationship Id="rId18" Type="http://schemas.openxmlformats.org/officeDocument/2006/relationships/image" Target="../media/image34.jpg"/><Relationship Id="rId3" Type="http://schemas.openxmlformats.org/officeDocument/2006/relationships/audio" Target="../media/media4.wav"/><Relationship Id="rId21" Type="http://schemas.openxmlformats.org/officeDocument/2006/relationships/image" Target="../media/image19.jpeg"/><Relationship Id="rId7" Type="http://schemas.openxmlformats.org/officeDocument/2006/relationships/image" Target="../media/image23.jpg"/><Relationship Id="rId12" Type="http://schemas.openxmlformats.org/officeDocument/2006/relationships/image" Target="../media/image28.jpg"/><Relationship Id="rId17" Type="http://schemas.openxmlformats.org/officeDocument/2006/relationships/image" Target="../media/image33.jpg"/><Relationship Id="rId2" Type="http://schemas.microsoft.com/office/2007/relationships/media" Target="../media/media4.wav"/><Relationship Id="rId16" Type="http://schemas.openxmlformats.org/officeDocument/2006/relationships/image" Target="../media/image32.jpg"/><Relationship Id="rId20" Type="http://schemas.openxmlformats.org/officeDocument/2006/relationships/image" Target="../media/image36.jpg"/><Relationship Id="rId1" Type="http://schemas.openxmlformats.org/officeDocument/2006/relationships/tags" Target="../tags/tag3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31.jpg"/><Relationship Id="rId10" Type="http://schemas.openxmlformats.org/officeDocument/2006/relationships/image" Target="../media/image26.jpg"/><Relationship Id="rId19" Type="http://schemas.openxmlformats.org/officeDocument/2006/relationships/image" Target="../media/image35.jp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5.jpg"/><Relationship Id="rId14" Type="http://schemas.openxmlformats.org/officeDocument/2006/relationships/image" Target="../media/image30.jpg"/><Relationship Id="rId2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3" Type="http://schemas.openxmlformats.org/officeDocument/2006/relationships/audio" Target="../media/media5.wav"/><Relationship Id="rId7" Type="http://schemas.openxmlformats.org/officeDocument/2006/relationships/image" Target="../media/image11.png"/><Relationship Id="rId12" Type="http://schemas.openxmlformats.org/officeDocument/2006/relationships/image" Target="../media/image42.jpg"/><Relationship Id="rId17" Type="http://schemas.openxmlformats.org/officeDocument/2006/relationships/image" Target="../media/image47.jpg"/><Relationship Id="rId2" Type="http://schemas.microsoft.com/office/2007/relationships/media" Target="../media/media5.wav"/><Relationship Id="rId16" Type="http://schemas.openxmlformats.org/officeDocument/2006/relationships/image" Target="../media/image46.jpg"/><Relationship Id="rId1" Type="http://schemas.openxmlformats.org/officeDocument/2006/relationships/tags" Target="../tags/tag4.xml"/><Relationship Id="rId6" Type="http://schemas.openxmlformats.org/officeDocument/2006/relationships/image" Target="../media/image37.png"/><Relationship Id="rId11" Type="http://schemas.openxmlformats.org/officeDocument/2006/relationships/image" Target="../media/image41.jpg"/><Relationship Id="rId5" Type="http://schemas.openxmlformats.org/officeDocument/2006/relationships/notesSlide" Target="../notesSlides/notesSlide5.xml"/><Relationship Id="rId15" Type="http://schemas.openxmlformats.org/officeDocument/2006/relationships/image" Target="../media/image45.jpg"/><Relationship Id="rId10" Type="http://schemas.openxmlformats.org/officeDocument/2006/relationships/image" Target="../media/image40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9.jpg"/><Relationship Id="rId14" Type="http://schemas.openxmlformats.org/officeDocument/2006/relationships/image" Target="../media/image4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7" Type="http://schemas.openxmlformats.org/officeDocument/2006/relationships/image" Target="../media/image11.png"/><Relationship Id="rId2" Type="http://schemas.microsoft.com/office/2007/relationships/media" Target="../media/media6.wav"/><Relationship Id="rId1" Type="http://schemas.openxmlformats.org/officeDocument/2006/relationships/tags" Target="../tags/tag5.xml"/><Relationship Id="rId6" Type="http://schemas.openxmlformats.org/officeDocument/2006/relationships/image" Target="../media/image48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7" Type="http://schemas.openxmlformats.org/officeDocument/2006/relationships/image" Target="../media/image11.png"/><Relationship Id="rId2" Type="http://schemas.microsoft.com/office/2007/relationships/media" Target="../media/media7.wav"/><Relationship Id="rId1" Type="http://schemas.openxmlformats.org/officeDocument/2006/relationships/tags" Target="../tags/tag6.xml"/><Relationship Id="rId6" Type="http://schemas.openxmlformats.org/officeDocument/2006/relationships/image" Target="../media/image49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2" Type="http://schemas.microsoft.com/office/2007/relationships/media" Target="../media/media8.wav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7" Type="http://schemas.openxmlformats.org/officeDocument/2006/relationships/image" Target="../media/image11.png"/><Relationship Id="rId2" Type="http://schemas.microsoft.com/office/2007/relationships/media" Target="../media/media9.wav"/><Relationship Id="rId1" Type="http://schemas.openxmlformats.org/officeDocument/2006/relationships/tags" Target="../tags/tag8.xml"/><Relationship Id="rId6" Type="http://schemas.openxmlformats.org/officeDocument/2006/relationships/image" Target="../media/image50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CB3A4E-C1AA-4719-881E-8DB35F072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867" y="401444"/>
            <a:ext cx="10440735" cy="1101097"/>
          </a:xfrm>
        </p:spPr>
        <p:txBody>
          <a:bodyPr>
            <a:noAutofit/>
          </a:bodyPr>
          <a:lstStyle/>
          <a:p>
            <a:r>
              <a:rPr lang="en-US" sz="3600" b="1" dirty="0" err="1"/>
              <a:t>MetaHTR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2800" dirty="0"/>
              <a:t>Towards Writer-Adaptive Handwritten Text Recognition</a:t>
            </a:r>
            <a:endParaRPr lang="en-GB" sz="32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934" y="3742542"/>
            <a:ext cx="1926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>
                <a:ea typeface="Microsoft JhengHei" pitchFamily="34" charset="-120"/>
                <a:cs typeface="Arial Unicode MS" pitchFamily="34" charset="-128"/>
              </a:rPr>
              <a:t>Ayan</a:t>
            </a:r>
            <a:r>
              <a:rPr lang="en-IN" sz="1600" dirty="0">
                <a:ea typeface="Microsoft JhengHei" pitchFamily="34" charset="-120"/>
                <a:cs typeface="Arial Unicode MS" pitchFamily="34" charset="-128"/>
              </a:rPr>
              <a:t> Kumar </a:t>
            </a:r>
            <a:r>
              <a:rPr lang="en-IN" sz="1600" dirty="0" err="1">
                <a:ea typeface="Microsoft JhengHei" pitchFamily="34" charset="-120"/>
                <a:cs typeface="Arial Unicode MS" pitchFamily="34" charset="-128"/>
              </a:rPr>
              <a:t>Bhunia</a:t>
            </a:r>
            <a:r>
              <a:rPr lang="en-IN" sz="1600" dirty="0">
                <a:ea typeface="Microsoft JhengHei" pitchFamily="34" charset="-120"/>
                <a:cs typeface="Arial Unicode MS" pitchFamily="34" charset="-128"/>
              </a:rPr>
              <a:t> </a:t>
            </a:r>
            <a:r>
              <a:rPr lang="en-IN" sz="1600" baseline="30000" dirty="0">
                <a:ea typeface="Microsoft JhengHei" pitchFamily="34" charset="-120"/>
                <a:cs typeface="Arial Unicode MS" pitchFamily="34" charset="-128"/>
              </a:rPr>
              <a:t>1</a:t>
            </a:r>
            <a:endParaRPr lang="en-IN" sz="1600" dirty="0">
              <a:ea typeface="Microsoft JhengHei" pitchFamily="34" charset="-120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17380" y="3737241"/>
            <a:ext cx="1367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ea typeface="Arial Unicode MS" pitchFamily="34" charset="-128"/>
                <a:cs typeface="Arial Unicode MS" pitchFamily="34" charset="-128"/>
              </a:rPr>
              <a:t>Yi-</a:t>
            </a:r>
            <a:r>
              <a:rPr lang="en-IN" sz="1600" dirty="0" err="1">
                <a:ea typeface="Arial Unicode MS" pitchFamily="34" charset="-128"/>
                <a:cs typeface="Arial Unicode MS" pitchFamily="34" charset="-128"/>
              </a:rPr>
              <a:t>Zhe</a:t>
            </a:r>
            <a:r>
              <a:rPr lang="en-IN" sz="1600" dirty="0">
                <a:ea typeface="Arial Unicode MS" pitchFamily="34" charset="-128"/>
                <a:cs typeface="Arial Unicode MS" pitchFamily="34" charset="-128"/>
              </a:rPr>
              <a:t> Song </a:t>
            </a:r>
            <a:r>
              <a:rPr lang="en-IN" sz="1600" baseline="30000" dirty="0">
                <a:ea typeface="Microsoft JhengHei" pitchFamily="34" charset="-120"/>
                <a:cs typeface="Arial Unicode MS" pitchFamily="34" charset="-128"/>
              </a:rPr>
              <a:t>1,2</a:t>
            </a:r>
            <a:endParaRPr lang="en-IN" sz="160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97128" y="4480587"/>
            <a:ext cx="7222789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67" baseline="30000" dirty="0">
                <a:ea typeface="Arial Unicode MS" pitchFamily="34" charset="-128"/>
                <a:cs typeface="Arial Unicode MS" pitchFamily="34" charset="-128"/>
              </a:rPr>
              <a:t>1 </a:t>
            </a:r>
            <a:r>
              <a:rPr lang="en-IN" sz="1867" dirty="0" err="1">
                <a:ea typeface="Arial Unicode MS" pitchFamily="34" charset="-128"/>
                <a:cs typeface="Arial Unicode MS" pitchFamily="34" charset="-128"/>
              </a:rPr>
              <a:t>SketchX</a:t>
            </a:r>
            <a:r>
              <a:rPr lang="en-IN" sz="1867" dirty="0">
                <a:ea typeface="Arial Unicode MS" pitchFamily="34" charset="-128"/>
                <a:cs typeface="Arial Unicode MS" pitchFamily="34" charset="-128"/>
              </a:rPr>
              <a:t> Lab, CVSSP, University of Surrey, UK</a:t>
            </a:r>
          </a:p>
          <a:p>
            <a:pPr algn="ctr"/>
            <a:r>
              <a:rPr lang="en-US" sz="1867" baseline="30000" dirty="0">
                <a:ea typeface="Arial Unicode MS" pitchFamily="34" charset="-128"/>
                <a:cs typeface="Arial Unicode MS" pitchFamily="34" charset="-128"/>
              </a:rPr>
              <a:t>2 </a:t>
            </a:r>
            <a:r>
              <a:rPr lang="en-US" sz="1867" dirty="0" err="1">
                <a:ea typeface="Arial Unicode MS" pitchFamily="34" charset="-128"/>
                <a:cs typeface="Arial Unicode MS" pitchFamily="34" charset="-128"/>
              </a:rPr>
              <a:t>iFlyTek</a:t>
            </a:r>
            <a:r>
              <a:rPr lang="en-US" sz="1867" dirty="0">
                <a:ea typeface="Arial Unicode MS" pitchFamily="34" charset="-128"/>
                <a:cs typeface="Arial Unicode MS" pitchFamily="34" charset="-128"/>
              </a:rPr>
              <a:t>-Surrey Joint Research Centre on Artificial Intelligence</a:t>
            </a:r>
          </a:p>
          <a:p>
            <a:pPr algn="ctr"/>
            <a:r>
              <a:rPr lang="en-US" sz="1867" dirty="0">
                <a:ea typeface="Arial Unicode MS" pitchFamily="34" charset="-128"/>
                <a:cs typeface="Arial Unicode MS" pitchFamily="34" charset="-128"/>
              </a:rPr>
              <a:t>*Interned with </a:t>
            </a:r>
            <a:r>
              <a:rPr lang="en-IN" sz="1867" dirty="0" err="1">
                <a:ea typeface="Arial Unicode MS" pitchFamily="34" charset="-128"/>
                <a:cs typeface="Arial Unicode MS" pitchFamily="34" charset="-128"/>
              </a:rPr>
              <a:t>SketchX</a:t>
            </a:r>
            <a:r>
              <a:rPr lang="en-IN" sz="1867" dirty="0">
                <a:ea typeface="Arial Unicode MS" pitchFamily="34" charset="-128"/>
                <a:cs typeface="Arial Unicode MS" pitchFamily="34" charset="-128"/>
              </a:rPr>
              <a:t> Lab</a:t>
            </a:r>
          </a:p>
          <a:p>
            <a:pPr algn="ctr"/>
            <a:r>
              <a:rPr lang="en-IN" sz="1867" b="1" dirty="0">
                <a:solidFill>
                  <a:schemeClr val="accent6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http://sketchx.ai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77158" y="3738293"/>
            <a:ext cx="1654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>
                <a:ea typeface="Microsoft JhengHei" pitchFamily="34" charset="-120"/>
                <a:cs typeface="Calibri" pitchFamily="34" charset="0"/>
              </a:rPr>
              <a:t>Aneeshan</a:t>
            </a:r>
            <a:r>
              <a:rPr lang="en-IN" sz="1600" dirty="0">
                <a:ea typeface="Microsoft JhengHei" pitchFamily="34" charset="-120"/>
                <a:cs typeface="Calibri" pitchFamily="34" charset="0"/>
              </a:rPr>
              <a:t> </a:t>
            </a:r>
            <a:r>
              <a:rPr lang="en-IN" sz="1600" dirty="0" err="1">
                <a:ea typeface="Microsoft JhengHei" pitchFamily="34" charset="-120"/>
                <a:cs typeface="Calibri" pitchFamily="34" charset="0"/>
              </a:rPr>
              <a:t>Sain</a:t>
            </a:r>
            <a:r>
              <a:rPr lang="en-IN" sz="1600" dirty="0">
                <a:ea typeface="Microsoft JhengHei" pitchFamily="34" charset="-120"/>
                <a:cs typeface="Calibri" pitchFamily="34" charset="0"/>
              </a:rPr>
              <a:t> </a:t>
            </a:r>
            <a:r>
              <a:rPr lang="en-IN" sz="1600" baseline="30000" dirty="0">
                <a:ea typeface="Microsoft JhengHei" pitchFamily="34" charset="-120"/>
                <a:cs typeface="Calibri" pitchFamily="34" charset="0"/>
              </a:rPr>
              <a:t>1,2</a:t>
            </a:r>
            <a:endParaRPr lang="en-IN" sz="1600" dirty="0">
              <a:ea typeface="Microsoft JhengHei" pitchFamily="34" charset="-120"/>
              <a:cs typeface="Calibri" pitchFamily="34" charset="0"/>
            </a:endParaRPr>
          </a:p>
        </p:txBody>
      </p:sp>
      <p:pic>
        <p:nvPicPr>
          <p:cNvPr id="26" name="Picture 16" descr="SketchX @ CVSS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35" r="1"/>
          <a:stretch/>
        </p:blipFill>
        <p:spPr bwMode="auto">
          <a:xfrm>
            <a:off x="72572" y="6276702"/>
            <a:ext cx="1536909" cy="53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VSSP 30th - Apps on Google Play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3" r="9783" b="25781"/>
          <a:stretch/>
        </p:blipFill>
        <p:spPr bwMode="auto">
          <a:xfrm>
            <a:off x="10844142" y="6249019"/>
            <a:ext cx="1182532" cy="5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University of Surrey logo - Careers in Spor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933" y="-12483"/>
            <a:ext cx="1916240" cy="74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1F8EFC-394B-49FB-BA83-B6C98AE905AB}"/>
              </a:ext>
            </a:extLst>
          </p:cNvPr>
          <p:cNvSpPr txBox="1"/>
          <p:nvPr/>
        </p:nvSpPr>
        <p:spPr>
          <a:xfrm>
            <a:off x="2235410" y="3737241"/>
            <a:ext cx="167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Shuvozit</a:t>
            </a:r>
            <a:r>
              <a:rPr lang="en-US" dirty="0"/>
              <a:t> Ghose*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993F7-EF14-441B-8091-0D701A8DDDAE}"/>
              </a:ext>
            </a:extLst>
          </p:cNvPr>
          <p:cNvSpPr txBox="1"/>
          <p:nvPr/>
        </p:nvSpPr>
        <p:spPr>
          <a:xfrm>
            <a:off x="4069000" y="3737241"/>
            <a:ext cx="1786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Amandeep Kumar*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0410E7-6C9E-4DB8-8552-E141031379B4}"/>
              </a:ext>
            </a:extLst>
          </p:cNvPr>
          <p:cNvSpPr txBox="1"/>
          <p:nvPr/>
        </p:nvSpPr>
        <p:spPr>
          <a:xfrm>
            <a:off x="5897797" y="3737241"/>
            <a:ext cx="2352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Pinaki Nath Chowdhury </a:t>
            </a:r>
            <a:r>
              <a:rPr lang="en-IN" sz="1600" baseline="30000" dirty="0">
                <a:ea typeface="Microsoft JhengHei" pitchFamily="34" charset="-120"/>
                <a:cs typeface="Calibri" pitchFamily="34" charset="0"/>
              </a:rPr>
              <a:t>1,2</a:t>
            </a:r>
            <a:endParaRPr lang="en-US" sz="16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52AD21-06D8-484B-AD8A-B5BFAAB8A3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244" y="6176448"/>
            <a:ext cx="2064903" cy="652226"/>
          </a:xfrm>
          <a:prstGeom prst="rect">
            <a:avLst/>
          </a:prstGeom>
        </p:spPr>
      </p:pic>
      <p:pic>
        <p:nvPicPr>
          <p:cNvPr id="31" name="Picture 2" descr="Aneeshan Sain">
            <a:extLst>
              <a:ext uri="{FF2B5EF4-FFF2-40B4-BE49-F238E27FC236}">
                <a16:creationId xmlns:a16="http://schemas.microsoft.com/office/drawing/2014/main" id="{80E05B12-20FC-40F6-B5F8-D4D8F6FF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266" y="1933157"/>
            <a:ext cx="1688817" cy="16888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5FB63D4-EB3B-47FC-BB96-A860431AC9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705" y="1933574"/>
            <a:ext cx="1688817" cy="16888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" name="Picture 4" descr="Yi-Zhe Song">
            <a:extLst>
              <a:ext uri="{FF2B5EF4-FFF2-40B4-BE49-F238E27FC236}">
                <a16:creationId xmlns:a16="http://schemas.microsoft.com/office/drawing/2014/main" id="{B9322DC4-0F00-4A5A-9B67-6A18B7708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114" y="1933156"/>
            <a:ext cx="1688817" cy="16888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5E39A46-3FE0-4B69-A15F-00754C39CF3E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245382" y="1949966"/>
            <a:ext cx="1688400" cy="168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CA2EFC4-6023-44F9-ACDA-0DA53B345C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4263" y="1949966"/>
            <a:ext cx="1685720" cy="168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9" name="Picture 48" descr="A person wearing a pink shirt&#10;&#10;Description automatically generated">
            <a:extLst>
              <a:ext uri="{FF2B5EF4-FFF2-40B4-BE49-F238E27FC236}">
                <a16:creationId xmlns:a16="http://schemas.microsoft.com/office/drawing/2014/main" id="{151D6EC7-84C1-41A5-BA8C-D0BF1A1DFA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523" y="1933156"/>
            <a:ext cx="1684322" cy="168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Slide1">
            <a:hlinkClick r:id="" action="ppaction://media"/>
            <a:extLst>
              <a:ext uri="{FF2B5EF4-FFF2-40B4-BE49-F238E27FC236}">
                <a16:creationId xmlns:a16="http://schemas.microsoft.com/office/drawing/2014/main" id="{66911619-AA7A-4ED5-A6CB-43F5A3C592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685485" y="1408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13"/>
    </mc:Choice>
    <mc:Fallback xmlns="">
      <p:transition spd="slow" advTm="12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11847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776876-4230-4FF3-B427-FB8EC6DBB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539" y="11151"/>
            <a:ext cx="664472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828A02-E0A7-4587-A81F-13D4B0A515E7}"/>
              </a:ext>
            </a:extLst>
          </p:cNvPr>
          <p:cNvSpPr txBox="1"/>
          <p:nvPr/>
        </p:nvSpPr>
        <p:spPr>
          <a:xfrm>
            <a:off x="304801" y="279401"/>
            <a:ext cx="3534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latin typeface="+mj-lt"/>
              </a:rPr>
              <a:t>Quantitative Results: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DBA47-0F76-4D99-AB57-2B81F422AA36}"/>
              </a:ext>
            </a:extLst>
          </p:cNvPr>
          <p:cNvSpPr txBox="1"/>
          <p:nvPr/>
        </p:nvSpPr>
        <p:spPr>
          <a:xfrm>
            <a:off x="883070" y="2770621"/>
            <a:ext cx="287465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Performance analysis with</a:t>
            </a:r>
          </a:p>
          <a:p>
            <a:r>
              <a:rPr lang="en-US" sz="1867" b="1" dirty="0"/>
              <a:t> different approaches</a:t>
            </a:r>
            <a:endParaRPr lang="en-GB" sz="1867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897C90-F58F-4D1B-A362-D98911FB482A}"/>
              </a:ext>
            </a:extLst>
          </p:cNvPr>
          <p:cNvSpPr/>
          <p:nvPr/>
        </p:nvSpPr>
        <p:spPr>
          <a:xfrm>
            <a:off x="5640948" y="4035217"/>
            <a:ext cx="5841919" cy="259428"/>
          </a:xfrm>
          <a:prstGeom prst="rect">
            <a:avLst/>
          </a:prstGeom>
          <a:solidFill>
            <a:srgbClr val="002060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F3F625-1FB1-47A4-8264-3D6D730A5D49}"/>
              </a:ext>
            </a:extLst>
          </p:cNvPr>
          <p:cNvSpPr/>
          <p:nvPr/>
        </p:nvSpPr>
        <p:spPr>
          <a:xfrm>
            <a:off x="5648385" y="5280435"/>
            <a:ext cx="5841919" cy="259428"/>
          </a:xfrm>
          <a:prstGeom prst="rect">
            <a:avLst/>
          </a:prstGeom>
          <a:solidFill>
            <a:srgbClr val="002060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737C67-3E50-48D9-8600-621AC07277AE}"/>
              </a:ext>
            </a:extLst>
          </p:cNvPr>
          <p:cNvSpPr/>
          <p:nvPr/>
        </p:nvSpPr>
        <p:spPr>
          <a:xfrm>
            <a:off x="5655820" y="6548600"/>
            <a:ext cx="5841919" cy="235844"/>
          </a:xfrm>
          <a:prstGeom prst="rect">
            <a:avLst/>
          </a:prstGeom>
          <a:solidFill>
            <a:srgbClr val="002060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649B24BA-123D-4CB7-AD2D-0C2964B64458}"/>
              </a:ext>
            </a:extLst>
          </p:cNvPr>
          <p:cNvSpPr/>
          <p:nvPr/>
        </p:nvSpPr>
        <p:spPr>
          <a:xfrm>
            <a:off x="3661736" y="2674552"/>
            <a:ext cx="669074" cy="841917"/>
          </a:xfrm>
          <a:prstGeom prst="chevron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1D17CF-ACD1-4CBC-B66B-2A5428C9C3F8}"/>
              </a:ext>
            </a:extLst>
          </p:cNvPr>
          <p:cNvSpPr/>
          <p:nvPr/>
        </p:nvSpPr>
        <p:spPr>
          <a:xfrm>
            <a:off x="5680769" y="3248443"/>
            <a:ext cx="5841919" cy="189155"/>
          </a:xfrm>
          <a:prstGeom prst="rect">
            <a:avLst/>
          </a:prstGeom>
          <a:solidFill>
            <a:srgbClr val="002060">
              <a:alpha val="0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6BC3E1-EC14-4A24-8514-31FCF0F344A9}"/>
              </a:ext>
            </a:extLst>
          </p:cNvPr>
          <p:cNvSpPr/>
          <p:nvPr/>
        </p:nvSpPr>
        <p:spPr>
          <a:xfrm>
            <a:off x="5693469" y="4493043"/>
            <a:ext cx="5841919" cy="189155"/>
          </a:xfrm>
          <a:prstGeom prst="rect">
            <a:avLst/>
          </a:prstGeom>
          <a:solidFill>
            <a:srgbClr val="002060">
              <a:alpha val="0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698972-D1AB-4304-B15C-A4603A59B867}"/>
              </a:ext>
            </a:extLst>
          </p:cNvPr>
          <p:cNvSpPr/>
          <p:nvPr/>
        </p:nvSpPr>
        <p:spPr>
          <a:xfrm>
            <a:off x="5699819" y="5740818"/>
            <a:ext cx="5841919" cy="189155"/>
          </a:xfrm>
          <a:prstGeom prst="rect">
            <a:avLst/>
          </a:prstGeom>
          <a:solidFill>
            <a:srgbClr val="002060">
              <a:alpha val="0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Slide9">
            <a:hlinkClick r:id="" action="ppaction://media"/>
            <a:extLst>
              <a:ext uri="{FF2B5EF4-FFF2-40B4-BE49-F238E27FC236}">
                <a16:creationId xmlns:a16="http://schemas.microsoft.com/office/drawing/2014/main" id="{D3B0DB19-C4CB-4B51-8D2D-389B911D84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0972" y="279401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700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76"/>
    </mc:Choice>
    <mc:Fallback xmlns="">
      <p:transition spd="slow" advTm="18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1.25E-6 0.0275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11022E-16 L -4.16667E-7 0.0275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1.25E-6 0.0275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2754 L 0.00026 0.06134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69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.02755 L 0.00026 0.0613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69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2755 L 0.00026 0.0613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6134 L 1.25E-6 0.08889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136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6134 L -4.16667E-7 0.08889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36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6135 L -1.25E-6 0.08889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  <p:bldP spid="13" grpId="1" animBg="1"/>
      <p:bldP spid="13" grpId="2" animBg="1"/>
      <p:bldP spid="13" grpId="3" animBg="1"/>
      <p:bldP spid="13" grpId="4" animBg="1"/>
      <p:bldP spid="14" grpId="0" animBg="1"/>
      <p:bldP spid="14" grpId="1" animBg="1"/>
      <p:bldP spid="14" grpId="2" animBg="1"/>
      <p:bldP spid="14" grpId="3" animBg="1"/>
      <p:bldP spid="14" grpId="4" animBg="1"/>
      <p:bldP spid="15" grpId="0" animBg="1"/>
      <p:bldP spid="15" grpId="1" animBg="1"/>
      <p:bldP spid="15" grpId="2" animBg="1"/>
      <p:bldP spid="15" grpId="3" animBg="1"/>
      <p:bldP spid="15" grpId="4" animBg="1"/>
    </p:bldLst>
  </p:timing>
  <p:extLst>
    <p:ext uri="{E180D4A7-C9FB-4DFB-919C-405C955672EB}">
      <p14:showEvtLst xmlns:p14="http://schemas.microsoft.com/office/powerpoint/2010/main">
        <p14:playEvt time="5" objId="16"/>
        <p14:stopEvt time="18376" objId="16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3939B6-7632-423D-B796-B0AE14A70CF6}"/>
              </a:ext>
            </a:extLst>
          </p:cNvPr>
          <p:cNvSpPr txBox="1"/>
          <p:nvPr/>
        </p:nvSpPr>
        <p:spPr>
          <a:xfrm>
            <a:off x="431322" y="639748"/>
            <a:ext cx="2731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latin typeface="+mj-lt"/>
              </a:rPr>
              <a:t>Ablative studies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8944A-D540-4F8F-93C0-62CD9A0937E8}"/>
              </a:ext>
            </a:extLst>
          </p:cNvPr>
          <p:cNvSpPr txBox="1"/>
          <p:nvPr/>
        </p:nvSpPr>
        <p:spPr>
          <a:xfrm>
            <a:off x="1353871" y="2033496"/>
            <a:ext cx="1626566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Attention Map</a:t>
            </a:r>
          </a:p>
          <a:p>
            <a:r>
              <a:rPr lang="en-US" sz="1867" b="1" dirty="0"/>
              <a:t> Visualization</a:t>
            </a:r>
            <a:endParaRPr lang="en-GB" sz="1867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5935BD-3B4D-42BA-8D5C-3FCA10FA7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741" y="930956"/>
            <a:ext cx="7277825" cy="24082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DAB8C9-E390-42C8-8457-B2C1C5582608}"/>
              </a:ext>
            </a:extLst>
          </p:cNvPr>
          <p:cNvSpPr/>
          <p:nvPr/>
        </p:nvSpPr>
        <p:spPr>
          <a:xfrm>
            <a:off x="6478230" y="930956"/>
            <a:ext cx="1211805" cy="2408281"/>
          </a:xfrm>
          <a:prstGeom prst="rect">
            <a:avLst/>
          </a:prstGeom>
          <a:solidFill>
            <a:srgbClr val="002060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C595B-8F31-42AB-84DD-1072EB664F8B}"/>
              </a:ext>
            </a:extLst>
          </p:cNvPr>
          <p:cNvSpPr/>
          <p:nvPr/>
        </p:nvSpPr>
        <p:spPr>
          <a:xfrm>
            <a:off x="10146338" y="930956"/>
            <a:ext cx="1211805" cy="2408281"/>
          </a:xfrm>
          <a:prstGeom prst="rect">
            <a:avLst/>
          </a:prstGeom>
          <a:solidFill>
            <a:srgbClr val="002060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488C31-BB31-4544-88ED-239ADCC1A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8711" y="3736572"/>
            <a:ext cx="5619750" cy="1495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C2F7F2-1D19-454F-81B4-F2CA038415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35" y="3718893"/>
            <a:ext cx="5924550" cy="1895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F4BF51-0779-4913-A664-FC1F269AC023}"/>
              </a:ext>
            </a:extLst>
          </p:cNvPr>
          <p:cNvSpPr txBox="1"/>
          <p:nvPr/>
        </p:nvSpPr>
        <p:spPr>
          <a:xfrm>
            <a:off x="779411" y="5698791"/>
            <a:ext cx="5011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Unconstrained W.R.A of </a:t>
            </a:r>
            <a:r>
              <a:rPr lang="en-US" sz="2000" dirty="0" err="1"/>
              <a:t>MetaHTR</a:t>
            </a:r>
            <a:r>
              <a:rPr lang="en-US" sz="2000" dirty="0"/>
              <a:t> with varying adaptation set-size (k), and adaptation steps.</a:t>
            </a:r>
            <a:endParaRPr lang="en-GB" sz="1867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C702BA-EAB5-43E4-8227-07BD3E88A0DE}"/>
              </a:ext>
            </a:extLst>
          </p:cNvPr>
          <p:cNvSpPr txBox="1"/>
          <p:nvPr/>
        </p:nvSpPr>
        <p:spPr>
          <a:xfrm>
            <a:off x="6258711" y="5121663"/>
            <a:ext cx="57473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Character-sets of three writers show varying W.R.A,  signifying different levels of discrepancy against </a:t>
            </a:r>
            <a:r>
              <a:rPr lang="en-US" sz="2000" dirty="0" err="1"/>
              <a:t>MetaHTR’s</a:t>
            </a:r>
            <a:r>
              <a:rPr lang="en-US" sz="2000" dirty="0"/>
              <a:t> initialization parameter. Characters having lower accuracy mostly get higher weights (orange) , and vice versa, in the inner-loop adaptation process. </a:t>
            </a:r>
            <a:endParaRPr lang="en-GB" sz="1867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E6A4A6-900E-40AF-9C19-E365FFFD5AA7}"/>
              </a:ext>
            </a:extLst>
          </p:cNvPr>
          <p:cNvSpPr/>
          <p:nvPr/>
        </p:nvSpPr>
        <p:spPr>
          <a:xfrm>
            <a:off x="156935" y="3718893"/>
            <a:ext cx="5924550" cy="30339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03C92F-5827-46B7-9B9C-BDCC4D77D316}"/>
              </a:ext>
            </a:extLst>
          </p:cNvPr>
          <p:cNvSpPr/>
          <p:nvPr/>
        </p:nvSpPr>
        <p:spPr>
          <a:xfrm>
            <a:off x="6231173" y="3711639"/>
            <a:ext cx="5774864" cy="30339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40BC6297-FEF1-4F7F-955A-07673532C66F}"/>
              </a:ext>
            </a:extLst>
          </p:cNvPr>
          <p:cNvSpPr/>
          <p:nvPr/>
        </p:nvSpPr>
        <p:spPr>
          <a:xfrm>
            <a:off x="3019034" y="1923582"/>
            <a:ext cx="669074" cy="841917"/>
          </a:xfrm>
          <a:prstGeom prst="chevron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D0AF72-DB9E-4C95-A5C7-200B4A0F7422}"/>
              </a:ext>
            </a:extLst>
          </p:cNvPr>
          <p:cNvSpPr/>
          <p:nvPr/>
        </p:nvSpPr>
        <p:spPr>
          <a:xfrm>
            <a:off x="6478231" y="3742880"/>
            <a:ext cx="5292856" cy="683978"/>
          </a:xfrm>
          <a:prstGeom prst="rect">
            <a:avLst/>
          </a:prstGeom>
          <a:solidFill>
            <a:srgbClr val="002060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Slide10">
            <a:hlinkClick r:id="" action="ppaction://media"/>
            <a:extLst>
              <a:ext uri="{FF2B5EF4-FFF2-40B4-BE49-F238E27FC236}">
                <a16:creationId xmlns:a16="http://schemas.microsoft.com/office/drawing/2014/main" id="{AB6898EE-99D7-4755-A956-FF9384E8E5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946743" y="321356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669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7"/>
    </mc:Choice>
    <mc:Fallback xmlns="">
      <p:transition spd="slow" advTm="34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3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-0.00039 0.09699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4" grpId="0"/>
      <p:bldP spid="5" grpId="0"/>
      <p:bldP spid="7" grpId="0" animBg="1"/>
      <p:bldP spid="7" grpId="1" animBg="1"/>
      <p:bldP spid="8" grpId="0" animBg="1"/>
      <p:bldP spid="8" grpId="1" animBg="1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6" grpId="1" animBg="1"/>
    </p:bldLst>
  </p:timing>
  <p:extLst>
    <p:ext uri="{E180D4A7-C9FB-4DFB-919C-405C955672EB}">
      <p14:showEvtLst xmlns:p14="http://schemas.microsoft.com/office/powerpoint/2010/main">
        <p14:playEvt time="11" objId="17"/>
        <p14:stopEvt time="34362" objId="17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6000" y="2108200"/>
            <a:ext cx="9753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IN" sz="2400" b="1" dirty="0">
                <a:solidFill>
                  <a:schemeClr val="accent6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</a:br>
            <a:endParaRPr lang="en-IN" sz="2400" b="1" dirty="0">
              <a:solidFill>
                <a:schemeClr val="accent6">
                  <a:lumMod val="7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  <a:p>
            <a:pPr algn="ctr"/>
            <a:endParaRPr lang="en-IN" sz="2400" b="1" dirty="0">
              <a:solidFill>
                <a:schemeClr val="accent6">
                  <a:lumMod val="7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  <a:p>
            <a:pPr algn="ctr"/>
            <a:endParaRPr lang="en-IN" sz="2400" b="1" dirty="0">
              <a:solidFill>
                <a:schemeClr val="accent6">
                  <a:lumMod val="7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  <a:p>
            <a:pPr algn="ctr"/>
            <a:endParaRPr lang="en-IN" sz="2400" b="1" dirty="0">
              <a:solidFill>
                <a:schemeClr val="accent6">
                  <a:lumMod val="7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  <a:p>
            <a:pPr algn="ctr"/>
            <a:br>
              <a:rPr lang="en-IN" sz="2400" b="1" dirty="0">
                <a:solidFill>
                  <a:schemeClr val="accent6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</a:br>
            <a:endParaRPr lang="en-IN" sz="2400" b="1" dirty="0">
              <a:solidFill>
                <a:schemeClr val="accent6">
                  <a:lumMod val="7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  <a:p>
            <a:pPr algn="ctr"/>
            <a:endParaRPr lang="en-IN" sz="2400" b="1" dirty="0">
              <a:solidFill>
                <a:schemeClr val="accent6">
                  <a:lumMod val="75000"/>
                </a:schemeClr>
              </a:solidFill>
              <a:ea typeface="Arial Unicode MS" pitchFamily="34" charset="-128"/>
            </a:endParaRPr>
          </a:p>
          <a:p>
            <a:pPr algn="ctr"/>
            <a:endParaRPr lang="en-IN" sz="2400" b="1" dirty="0">
              <a:solidFill>
                <a:schemeClr val="accent6">
                  <a:lumMod val="75000"/>
                </a:schemeClr>
              </a:solidFill>
              <a:ea typeface="Arial Unicode MS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909" y="2526954"/>
            <a:ext cx="2280756" cy="794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DD7D6F-37B5-4A1A-B31A-7A1A3BE293D7}"/>
              </a:ext>
            </a:extLst>
          </p:cNvPr>
          <p:cNvSpPr txBox="1"/>
          <p:nvPr/>
        </p:nvSpPr>
        <p:spPr>
          <a:xfrm>
            <a:off x="4395279" y="3321762"/>
            <a:ext cx="3035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accent6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http://sketchx.ai</a:t>
            </a:r>
            <a:endParaRPr lang="en-US" sz="3200" dirty="0"/>
          </a:p>
        </p:txBody>
      </p:sp>
      <p:pic>
        <p:nvPicPr>
          <p:cNvPr id="3" name="Slide11">
            <a:hlinkClick r:id="" action="ppaction://media"/>
            <a:extLst>
              <a:ext uri="{FF2B5EF4-FFF2-40B4-BE49-F238E27FC236}">
                <a16:creationId xmlns:a16="http://schemas.microsoft.com/office/drawing/2014/main" id="{24C8D18C-7511-4CB4-BFB2-8A5ABDBAB0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66171" y="4680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2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0"/>
    </mc:Choice>
    <mc:Fallback xmlns="">
      <p:transition spd="slow" advTm="1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" objId="3"/>
        <p14:stopEvt time="1409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405" y="304801"/>
            <a:ext cx="6294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+mj-lt"/>
              </a:rPr>
              <a:t>Handwritten Text Recognition (HTR)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2160" y="2368363"/>
            <a:ext cx="881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latin typeface="+mj-lt"/>
              </a:rPr>
              <a:t>Problem </a:t>
            </a:r>
            <a:r>
              <a:rPr lang="en-IN" sz="3200" dirty="0">
                <a:latin typeface="+mj-lt"/>
              </a:rPr>
              <a:t>–</a:t>
            </a:r>
            <a:r>
              <a:rPr lang="en-IN" sz="3200" b="1" dirty="0">
                <a:latin typeface="+mj-lt"/>
              </a:rPr>
              <a:t> </a:t>
            </a:r>
            <a:r>
              <a:rPr lang="en-IN" sz="3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“People have diverse handwriting styles”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196" y="5293110"/>
            <a:ext cx="628946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/>
              <a:t>Idiosyncratic </a:t>
            </a:r>
            <a:r>
              <a:rPr lang="en-IN" sz="2400" dirty="0"/>
              <a:t>style of writing characters</a:t>
            </a:r>
            <a:endParaRPr lang="en-IN" sz="2400" b="1" dirty="0"/>
          </a:p>
          <a:p>
            <a:pPr marL="380990" indent="-38099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/>
              <a:t>Cursive </a:t>
            </a:r>
            <a:r>
              <a:rPr lang="en-IN" sz="2400" dirty="0"/>
              <a:t>or non-cursive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F3DECC-548C-4B2A-9C49-24E351692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95" y="1245126"/>
            <a:ext cx="1855536" cy="584775"/>
          </a:xfrm>
          <a:prstGeom prst="rect">
            <a:avLst/>
          </a:prstGeom>
        </p:spPr>
      </p:pic>
      <p:sp>
        <p:nvSpPr>
          <p:cNvPr id="19" name="Arrow: Notched Right 18">
            <a:extLst>
              <a:ext uri="{FF2B5EF4-FFF2-40B4-BE49-F238E27FC236}">
                <a16:creationId xmlns:a16="http://schemas.microsoft.com/office/drawing/2014/main" id="{D5D9C1AF-C9FE-4F65-867C-5F25CB70374E}"/>
              </a:ext>
            </a:extLst>
          </p:cNvPr>
          <p:cNvSpPr/>
          <p:nvPr/>
        </p:nvSpPr>
        <p:spPr>
          <a:xfrm>
            <a:off x="3030011" y="1245126"/>
            <a:ext cx="632980" cy="480361"/>
          </a:xfrm>
          <a:prstGeom prst="notchedRightArrow">
            <a:avLst>
              <a:gd name="adj1" fmla="val 50000"/>
              <a:gd name="adj2" fmla="val 4340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AED26-8F7C-4EA4-88BF-76351EFC9407}"/>
              </a:ext>
            </a:extLst>
          </p:cNvPr>
          <p:cNvSpPr txBox="1"/>
          <p:nvPr/>
        </p:nvSpPr>
        <p:spPr>
          <a:xfrm>
            <a:off x="7871221" y="1245126"/>
            <a:ext cx="172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reputation</a:t>
            </a:r>
          </a:p>
        </p:txBody>
      </p:sp>
      <p:sp>
        <p:nvSpPr>
          <p:cNvPr id="22" name="Arrow: Notched Right 21">
            <a:extLst>
              <a:ext uri="{FF2B5EF4-FFF2-40B4-BE49-F238E27FC236}">
                <a16:creationId xmlns:a16="http://schemas.microsoft.com/office/drawing/2014/main" id="{0BF51F45-2A4C-4199-BA8E-28BA93956134}"/>
              </a:ext>
            </a:extLst>
          </p:cNvPr>
          <p:cNvSpPr/>
          <p:nvPr/>
        </p:nvSpPr>
        <p:spPr>
          <a:xfrm>
            <a:off x="6795511" y="1245126"/>
            <a:ext cx="632980" cy="480361"/>
          </a:xfrm>
          <a:prstGeom prst="notchedRightArrow">
            <a:avLst>
              <a:gd name="adj1" fmla="val 50000"/>
              <a:gd name="adj2" fmla="val 4340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C33949-8093-4961-8EA5-A2B833A1F3BD}"/>
              </a:ext>
            </a:extLst>
          </p:cNvPr>
          <p:cNvSpPr/>
          <p:nvPr/>
        </p:nvSpPr>
        <p:spPr>
          <a:xfrm>
            <a:off x="4213958" y="1170379"/>
            <a:ext cx="1959429" cy="65952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HTR Model</a:t>
            </a:r>
          </a:p>
        </p:txBody>
      </p:sp>
      <p:pic>
        <p:nvPicPr>
          <p:cNvPr id="10" name="Picture 9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490C6112-B390-4011-AF15-A7AE3F32FA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731" y="4571700"/>
            <a:ext cx="1504950" cy="571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707BCA-FBFA-4961-95F2-1417FCD823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15" y="4655307"/>
            <a:ext cx="1409700" cy="838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D6B5D04-2FAA-4C0A-BDCD-35164D0E45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681" y="3404172"/>
            <a:ext cx="1533525" cy="800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E53FF6-931C-4CFA-9F9D-3312D834D5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203" y="3455777"/>
            <a:ext cx="1581150" cy="504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181161AC-0045-433B-852D-972BB25AFA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36" y="3177431"/>
            <a:ext cx="1933575" cy="685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picture containing text, image&#10;&#10;Description automatically generated">
            <a:extLst>
              <a:ext uri="{FF2B5EF4-FFF2-40B4-BE49-F238E27FC236}">
                <a16:creationId xmlns:a16="http://schemas.microsoft.com/office/drawing/2014/main" id="{9BA5E5E7-D06C-4607-B8E4-BD62E17F3B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89" y="4941057"/>
            <a:ext cx="1962150" cy="552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Slide2">
            <a:hlinkClick r:id="" action="ppaction://media"/>
            <a:extLst>
              <a:ext uri="{FF2B5EF4-FFF2-40B4-BE49-F238E27FC236}">
                <a16:creationId xmlns:a16="http://schemas.microsoft.com/office/drawing/2014/main" id="{AA711DFF-BC86-4A0E-AA36-94F1992FF2D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424228" y="51372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467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83"/>
    </mc:Choice>
    <mc:Fallback xmlns="">
      <p:transition spd="slow" advTm="25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7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4" grpId="0"/>
      <p:bldP spid="5" grpId="0"/>
      <p:bldP spid="8" grpId="0" uiExpand="1" build="p"/>
      <p:bldP spid="19" grpId="0" animBg="1"/>
      <p:bldP spid="3" grpId="0"/>
      <p:bldP spid="22" grpId="0" animBg="1"/>
      <p:bldP spid="6" grpId="0" animBg="1"/>
    </p:bldLst>
  </p:timing>
  <p:extLst>
    <p:ext uri="{E180D4A7-C9FB-4DFB-919C-405C955672EB}">
      <p14:showEvtLst xmlns:p14="http://schemas.microsoft.com/office/powerpoint/2010/main">
        <p14:playEvt time="8" objId="27"/>
        <p14:stopEvt time="25004" objId="27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3294" y="110845"/>
            <a:ext cx="3775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latin typeface="+mj-lt"/>
              </a:rPr>
              <a:t>Traditional HTR Setup:</a:t>
            </a:r>
            <a:endParaRPr lang="en-IN" sz="32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4880" y="3489156"/>
            <a:ext cx="3895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+mj-lt"/>
              </a:rPr>
              <a:t>New </a:t>
            </a:r>
            <a:r>
              <a:rPr lang="en-IN" sz="3200" b="1" i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MetaHTR</a:t>
            </a:r>
            <a:r>
              <a:rPr lang="en-IN" sz="3200" b="1" dirty="0">
                <a:latin typeface="+mj-lt"/>
              </a:rPr>
              <a:t> Setup:</a:t>
            </a:r>
            <a:endParaRPr lang="en-IN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203" y="2505081"/>
            <a:ext cx="38617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000" b="1" dirty="0">
                <a:solidFill>
                  <a:srgbClr val="FF0000"/>
                </a:solidFill>
              </a:rPr>
              <a:t>New style unobserved!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3B2D6F-3B03-4BCA-9ECB-8608F14F1422}"/>
              </a:ext>
            </a:extLst>
          </p:cNvPr>
          <p:cNvSpPr txBox="1"/>
          <p:nvPr/>
        </p:nvSpPr>
        <p:spPr>
          <a:xfrm>
            <a:off x="646391" y="893560"/>
            <a:ext cx="61598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IN" sz="2400" dirty="0"/>
              <a:t>Model is trained in a single flow</a:t>
            </a:r>
          </a:p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IN" sz="2400" dirty="0"/>
              <a:t>No adaptation</a:t>
            </a:r>
          </a:p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IN" sz="2400" b="1" dirty="0"/>
              <a:t>Large dataset, synthetic </a:t>
            </a:r>
            <a:r>
              <a:rPr lang="en-IN" sz="2400" dirty="0"/>
              <a:t>data </a:t>
            </a:r>
          </a:p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IN" sz="2400" dirty="0"/>
              <a:t>Domain adaptation or generalisation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286703-50DF-4674-BD12-FD72D18C0806}"/>
              </a:ext>
            </a:extLst>
          </p:cNvPr>
          <p:cNvSpPr txBox="1"/>
          <p:nvPr/>
        </p:nvSpPr>
        <p:spPr>
          <a:xfrm>
            <a:off x="3856858" y="5928630"/>
            <a:ext cx="50887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000" b="1" dirty="0">
                <a:solidFill>
                  <a:schemeClr val="accent6">
                    <a:lumMod val="75000"/>
                  </a:schemeClr>
                </a:solidFill>
              </a:rPr>
              <a:t>Quick adaptation to new style!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0D5053-A30E-45F8-B3F1-55F359E97CAF}"/>
              </a:ext>
            </a:extLst>
          </p:cNvPr>
          <p:cNvSpPr txBox="1"/>
          <p:nvPr/>
        </p:nvSpPr>
        <p:spPr>
          <a:xfrm>
            <a:off x="640612" y="4317109"/>
            <a:ext cx="44175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/>
              <a:t>Meta-learn handwriting styles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/>
              <a:t>Writer specialised HTR model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/>
              <a:t>Style adaptation using a </a:t>
            </a:r>
            <a:r>
              <a:rPr lang="en-IN" sz="2400" b="1" dirty="0"/>
              <a:t>few examples.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290388-A60B-44D3-8436-8F05B4D53732}"/>
              </a:ext>
            </a:extLst>
          </p:cNvPr>
          <p:cNvSpPr/>
          <p:nvPr/>
        </p:nvSpPr>
        <p:spPr>
          <a:xfrm>
            <a:off x="6157318" y="1584831"/>
            <a:ext cx="101600" cy="201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C576E-6F79-4CE5-B528-737A859B6439}"/>
              </a:ext>
            </a:extLst>
          </p:cNvPr>
          <p:cNvSpPr txBox="1"/>
          <p:nvPr/>
        </p:nvSpPr>
        <p:spPr>
          <a:xfrm>
            <a:off x="10061677" y="1164056"/>
            <a:ext cx="1725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buHon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9" name="Picture 8" descr="A black and white outline of a person's hand holding a gun&#10;&#10;Description automatically generated with low confidence">
            <a:extLst>
              <a:ext uri="{FF2B5EF4-FFF2-40B4-BE49-F238E27FC236}">
                <a16:creationId xmlns:a16="http://schemas.microsoft.com/office/drawing/2014/main" id="{1BBC396A-4984-4805-A85B-A748881E7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09" y="1191963"/>
            <a:ext cx="1282178" cy="410297"/>
          </a:xfrm>
          <a:prstGeom prst="rect">
            <a:avLst/>
          </a:prstGeom>
        </p:spPr>
      </p:pic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CC25E8ED-3EA8-4008-BC5D-EA1424218FDD}"/>
              </a:ext>
            </a:extLst>
          </p:cNvPr>
          <p:cNvSpPr/>
          <p:nvPr/>
        </p:nvSpPr>
        <p:spPr>
          <a:xfrm>
            <a:off x="11247348" y="1115778"/>
            <a:ext cx="470168" cy="42738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1404412-A259-4EB2-9CB6-F62727B44503}"/>
              </a:ext>
            </a:extLst>
          </p:cNvPr>
          <p:cNvSpPr/>
          <p:nvPr/>
        </p:nvSpPr>
        <p:spPr>
          <a:xfrm>
            <a:off x="7676470" y="971963"/>
            <a:ext cx="1514992" cy="941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Existing Model</a:t>
            </a:r>
          </a:p>
        </p:txBody>
      </p:sp>
      <p:sp>
        <p:nvSpPr>
          <p:cNvPr id="58" name="Arrow: Notched Right 57">
            <a:extLst>
              <a:ext uri="{FF2B5EF4-FFF2-40B4-BE49-F238E27FC236}">
                <a16:creationId xmlns:a16="http://schemas.microsoft.com/office/drawing/2014/main" id="{FCD0876C-0DFB-4A9A-A092-76D72870DEA2}"/>
              </a:ext>
            </a:extLst>
          </p:cNvPr>
          <p:cNvSpPr/>
          <p:nvPr/>
        </p:nvSpPr>
        <p:spPr>
          <a:xfrm>
            <a:off x="6898472" y="1254890"/>
            <a:ext cx="524757" cy="316556"/>
          </a:xfrm>
          <a:prstGeom prst="notchedRightArrow">
            <a:avLst>
              <a:gd name="adj1" fmla="val 50000"/>
              <a:gd name="adj2" fmla="val 4340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59" name="Arrow: Notched Right 58">
            <a:extLst>
              <a:ext uri="{FF2B5EF4-FFF2-40B4-BE49-F238E27FC236}">
                <a16:creationId xmlns:a16="http://schemas.microsoft.com/office/drawing/2014/main" id="{9DE66704-0888-4F07-9B7E-98DFEA3E1B1E}"/>
              </a:ext>
            </a:extLst>
          </p:cNvPr>
          <p:cNvSpPr/>
          <p:nvPr/>
        </p:nvSpPr>
        <p:spPr>
          <a:xfrm>
            <a:off x="9271562" y="1247636"/>
            <a:ext cx="524757" cy="316556"/>
          </a:xfrm>
          <a:prstGeom prst="notchedRightArrow">
            <a:avLst>
              <a:gd name="adj1" fmla="val 50000"/>
              <a:gd name="adj2" fmla="val 4340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73" name="Graphic 72" descr="Checkmark with solid fill">
            <a:extLst>
              <a:ext uri="{FF2B5EF4-FFF2-40B4-BE49-F238E27FC236}">
                <a16:creationId xmlns:a16="http://schemas.microsoft.com/office/drawing/2014/main" id="{DE802458-9B6E-4801-A595-BBA7DAF49B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45870" y="4495559"/>
            <a:ext cx="457200" cy="45720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DE9D791-6FA7-4683-BBF1-0872CA85D1D3}"/>
              </a:ext>
            </a:extLst>
          </p:cNvPr>
          <p:cNvSpPr/>
          <p:nvPr/>
        </p:nvSpPr>
        <p:spPr>
          <a:xfrm>
            <a:off x="6177200" y="5124422"/>
            <a:ext cx="101600" cy="201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1CBB447-5750-47E5-B628-6B5BF6D4729A}"/>
              </a:ext>
            </a:extLst>
          </p:cNvPr>
          <p:cNvSpPr txBox="1"/>
          <p:nvPr/>
        </p:nvSpPr>
        <p:spPr>
          <a:xfrm>
            <a:off x="10081559" y="4703647"/>
            <a:ext cx="1725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button</a:t>
            </a:r>
          </a:p>
        </p:txBody>
      </p:sp>
      <p:pic>
        <p:nvPicPr>
          <p:cNvPr id="76" name="Picture 75" descr="A black and white outline of a person's hand holding a gun&#10;&#10;Description automatically generated with low confidence">
            <a:extLst>
              <a:ext uri="{FF2B5EF4-FFF2-40B4-BE49-F238E27FC236}">
                <a16:creationId xmlns:a16="http://schemas.microsoft.com/office/drawing/2014/main" id="{7F862A52-34FC-4A81-BB54-7A3145C7B4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291" y="4731554"/>
            <a:ext cx="1282178" cy="410297"/>
          </a:xfrm>
          <a:prstGeom prst="rect">
            <a:avLst/>
          </a:prstGeom>
        </p:spPr>
      </p:pic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1D3256E-43CD-4039-A00C-6ACF105C6B4B}"/>
              </a:ext>
            </a:extLst>
          </p:cNvPr>
          <p:cNvSpPr/>
          <p:nvPr/>
        </p:nvSpPr>
        <p:spPr>
          <a:xfrm>
            <a:off x="7590023" y="4437654"/>
            <a:ext cx="1507286" cy="10186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Writer Adapted Model</a:t>
            </a:r>
          </a:p>
        </p:txBody>
      </p:sp>
      <p:sp>
        <p:nvSpPr>
          <p:cNvPr id="79" name="Arrow: Notched Right 78">
            <a:extLst>
              <a:ext uri="{FF2B5EF4-FFF2-40B4-BE49-F238E27FC236}">
                <a16:creationId xmlns:a16="http://schemas.microsoft.com/office/drawing/2014/main" id="{AD9296F5-7C71-441F-A16B-B6FB1DC70EF4}"/>
              </a:ext>
            </a:extLst>
          </p:cNvPr>
          <p:cNvSpPr/>
          <p:nvPr/>
        </p:nvSpPr>
        <p:spPr>
          <a:xfrm>
            <a:off x="6918354" y="4794481"/>
            <a:ext cx="524757" cy="316556"/>
          </a:xfrm>
          <a:prstGeom prst="notchedRightArrow">
            <a:avLst>
              <a:gd name="adj1" fmla="val 50000"/>
              <a:gd name="adj2" fmla="val 4340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80" name="Arrow: Notched Right 79">
            <a:extLst>
              <a:ext uri="{FF2B5EF4-FFF2-40B4-BE49-F238E27FC236}">
                <a16:creationId xmlns:a16="http://schemas.microsoft.com/office/drawing/2014/main" id="{789A8E2B-3424-4DE8-95BB-CA92807582F2}"/>
              </a:ext>
            </a:extLst>
          </p:cNvPr>
          <p:cNvSpPr/>
          <p:nvPr/>
        </p:nvSpPr>
        <p:spPr>
          <a:xfrm>
            <a:off x="9291444" y="4787227"/>
            <a:ext cx="524757" cy="316556"/>
          </a:xfrm>
          <a:prstGeom prst="notchedRightArrow">
            <a:avLst>
              <a:gd name="adj1" fmla="val 50000"/>
              <a:gd name="adj2" fmla="val 4340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81" name="Slide3">
            <a:hlinkClick r:id="" action="ppaction://media"/>
            <a:extLst>
              <a:ext uri="{FF2B5EF4-FFF2-40B4-BE49-F238E27FC236}">
                <a16:creationId xmlns:a16="http://schemas.microsoft.com/office/drawing/2014/main" id="{4310FADE-7F82-49B2-9406-F99AC4918CA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409714" y="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115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18"/>
    </mc:Choice>
    <mc:Fallback xmlns="">
      <p:transition spd="slow" advTm="44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75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</p:childTnLst>
        </p:cTn>
      </p:par>
    </p:tnLst>
    <p:bldLst>
      <p:bldP spid="5" grpId="0"/>
      <p:bldP spid="6" grpId="0"/>
      <p:bldP spid="4" grpId="0"/>
      <p:bldP spid="24" grpId="0" uiExpand="1" build="p"/>
      <p:bldP spid="25" grpId="0"/>
      <p:bldP spid="27" grpId="0" uiExpand="1" build="p"/>
      <p:bldP spid="20" grpId="0" uiExpand="1"/>
      <p:bldP spid="28" grpId="0" animBg="1"/>
      <p:bldP spid="57" grpId="0" uiExpand="1" animBg="1"/>
      <p:bldP spid="58" grpId="0" uiExpand="1" animBg="1"/>
      <p:bldP spid="59" grpId="0" uiExpand="1" animBg="1"/>
      <p:bldP spid="75" grpId="0" uiExpand="1"/>
      <p:bldP spid="78" grpId="0" uiExpand="1" animBg="1"/>
      <p:bldP spid="79" grpId="0" uiExpand="1" animBg="1"/>
      <p:bldP spid="80" grpId="0" uiExpand="1" animBg="1"/>
    </p:bldLst>
  </p:timing>
  <p:extLst>
    <p:ext uri="{E180D4A7-C9FB-4DFB-919C-405C955672EB}">
      <p14:showEvtLst xmlns:p14="http://schemas.microsoft.com/office/powerpoint/2010/main">
        <p14:playEvt time="16" objId="81"/>
        <p14:stopEvt time="43415" objId="81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555079-84AD-4FEB-BED8-9D5443D3C610}"/>
              </a:ext>
            </a:extLst>
          </p:cNvPr>
          <p:cNvSpPr txBox="1"/>
          <p:nvPr/>
        </p:nvSpPr>
        <p:spPr>
          <a:xfrm>
            <a:off x="517304" y="20150"/>
            <a:ext cx="2034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Challenges: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656255-DB34-4B99-A0EA-BFD458CB11F4}"/>
              </a:ext>
            </a:extLst>
          </p:cNvPr>
          <p:cNvSpPr/>
          <p:nvPr/>
        </p:nvSpPr>
        <p:spPr>
          <a:xfrm>
            <a:off x="508298" y="646262"/>
            <a:ext cx="9593347" cy="923663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D11D3-F971-44CD-AA28-625DA6AA3952}"/>
              </a:ext>
            </a:extLst>
          </p:cNvPr>
          <p:cNvSpPr txBox="1"/>
          <p:nvPr/>
        </p:nvSpPr>
        <p:spPr>
          <a:xfrm>
            <a:off x="10385510" y="987051"/>
            <a:ext cx="9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Writer 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80E97A-489E-47F2-986A-CA65C62D5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34" y="869349"/>
            <a:ext cx="19050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429025-023D-4208-B6D3-18CF9C91B4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640" y="869349"/>
            <a:ext cx="19050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A18E60-DBE7-40BF-ABE3-F3E9B9A7DC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25" y="881076"/>
            <a:ext cx="1905000" cy="60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077417-2AA4-4B9B-9564-528F4E2327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0" y="881076"/>
            <a:ext cx="1905000" cy="6096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62ECE11-ED61-40CB-83EF-1E5ACD64B81C}"/>
              </a:ext>
            </a:extLst>
          </p:cNvPr>
          <p:cNvSpPr/>
          <p:nvPr/>
        </p:nvSpPr>
        <p:spPr>
          <a:xfrm>
            <a:off x="503869" y="1746683"/>
            <a:ext cx="9593347" cy="82983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A4A780-CAC2-4987-8EC3-1C46D6D5C095}"/>
              </a:ext>
            </a:extLst>
          </p:cNvPr>
          <p:cNvSpPr txBox="1"/>
          <p:nvPr/>
        </p:nvSpPr>
        <p:spPr>
          <a:xfrm>
            <a:off x="10403269" y="2027211"/>
            <a:ext cx="96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Writer B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628DD0D-8065-455E-A03A-77AC2B2317B8}"/>
              </a:ext>
            </a:extLst>
          </p:cNvPr>
          <p:cNvSpPr/>
          <p:nvPr/>
        </p:nvSpPr>
        <p:spPr>
          <a:xfrm>
            <a:off x="565942" y="2708033"/>
            <a:ext cx="9593347" cy="910913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C1C68D-F546-4BB3-8739-842F4D060362}"/>
              </a:ext>
            </a:extLst>
          </p:cNvPr>
          <p:cNvSpPr txBox="1"/>
          <p:nvPr/>
        </p:nvSpPr>
        <p:spPr>
          <a:xfrm>
            <a:off x="10425028" y="2969722"/>
            <a:ext cx="96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Writer C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D2D47B-0439-473D-8E84-DC213F69E328}"/>
              </a:ext>
            </a:extLst>
          </p:cNvPr>
          <p:cNvSpPr/>
          <p:nvPr/>
        </p:nvSpPr>
        <p:spPr>
          <a:xfrm>
            <a:off x="565942" y="3709916"/>
            <a:ext cx="9593347" cy="924805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37DE86-535C-4D49-BE88-795B3C6B1BD0}"/>
              </a:ext>
            </a:extLst>
          </p:cNvPr>
          <p:cNvSpPr txBox="1"/>
          <p:nvPr/>
        </p:nvSpPr>
        <p:spPr>
          <a:xfrm>
            <a:off x="10417949" y="3920964"/>
            <a:ext cx="98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Writer 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604A58-8FC9-4A17-B6A9-515826B30C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235" y="1845269"/>
            <a:ext cx="19050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5D071E-DBAB-4000-A27C-60E781745E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352" y="1887670"/>
            <a:ext cx="1905000" cy="609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54DA5C-28C5-4065-86CB-1EE08C3D6E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989" y="1885363"/>
            <a:ext cx="1905000" cy="609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35AFCC-83C2-482F-A097-73AD3C9B7C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34" y="2959746"/>
            <a:ext cx="1905000" cy="609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4EA2F11-2BCC-40F2-96C4-A7A2B7BA59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235" y="2969722"/>
            <a:ext cx="1905000" cy="609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5D21DDC-8E85-4107-9117-B5F171AE46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25" y="2959746"/>
            <a:ext cx="1905000" cy="609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DFE22A8-120C-4945-AA0C-3A143256E3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0" y="2959746"/>
            <a:ext cx="1905000" cy="60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0AB2CA-D813-4849-A23F-39E2BFD76EB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640" y="3947811"/>
            <a:ext cx="1905000" cy="609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2F66D53-667C-4B56-B68A-9646D24C33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34" y="3950504"/>
            <a:ext cx="1905000" cy="609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5B33856-33CF-4900-84EC-0BFC2A954F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0" y="3945872"/>
            <a:ext cx="1905000" cy="609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9C75FF6-277D-4B25-AA6D-9A93D0E1032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25" y="3971192"/>
            <a:ext cx="1905000" cy="6096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5C66F46-DE51-42AB-9197-7233AB6DAC3B}"/>
              </a:ext>
            </a:extLst>
          </p:cNvPr>
          <p:cNvSpPr/>
          <p:nvPr/>
        </p:nvSpPr>
        <p:spPr>
          <a:xfrm>
            <a:off x="2990065" y="773510"/>
            <a:ext cx="763038" cy="796415"/>
          </a:xfrm>
          <a:prstGeom prst="ellipse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25CEEA4-4F8D-43C3-A794-BDEBE576E2BB}"/>
              </a:ext>
            </a:extLst>
          </p:cNvPr>
          <p:cNvSpPr/>
          <p:nvPr/>
        </p:nvSpPr>
        <p:spPr>
          <a:xfrm>
            <a:off x="6933924" y="1782906"/>
            <a:ext cx="709023" cy="732548"/>
          </a:xfrm>
          <a:prstGeom prst="ellipse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BE3CE69-ADB6-4A0C-9CF6-3504212A1A51}"/>
              </a:ext>
            </a:extLst>
          </p:cNvPr>
          <p:cNvSpPr/>
          <p:nvPr/>
        </p:nvSpPr>
        <p:spPr>
          <a:xfrm>
            <a:off x="1718864" y="2812641"/>
            <a:ext cx="717062" cy="853575"/>
          </a:xfrm>
          <a:prstGeom prst="ellipse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1AA1D35-F9E7-4CD3-91C2-8B31460C8D74}"/>
              </a:ext>
            </a:extLst>
          </p:cNvPr>
          <p:cNvSpPr/>
          <p:nvPr/>
        </p:nvSpPr>
        <p:spPr>
          <a:xfrm>
            <a:off x="3429333" y="3805755"/>
            <a:ext cx="596592" cy="676252"/>
          </a:xfrm>
          <a:prstGeom prst="ellipse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25EAC0-B5F4-4477-BD7B-409885F74825}"/>
              </a:ext>
            </a:extLst>
          </p:cNvPr>
          <p:cNvSpPr/>
          <p:nvPr/>
        </p:nvSpPr>
        <p:spPr>
          <a:xfrm>
            <a:off x="9548725" y="983960"/>
            <a:ext cx="588495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9E545B6-5F33-47CC-87B4-49314C1711FF}"/>
              </a:ext>
            </a:extLst>
          </p:cNvPr>
          <p:cNvSpPr/>
          <p:nvPr/>
        </p:nvSpPr>
        <p:spPr>
          <a:xfrm>
            <a:off x="5701509" y="2040424"/>
            <a:ext cx="474895" cy="516191"/>
          </a:xfrm>
          <a:prstGeom prst="ellipse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9F29F46-569C-4D22-89B1-655CA9AC7B11}"/>
              </a:ext>
            </a:extLst>
          </p:cNvPr>
          <p:cNvSpPr/>
          <p:nvPr/>
        </p:nvSpPr>
        <p:spPr>
          <a:xfrm>
            <a:off x="6993642" y="3150026"/>
            <a:ext cx="474895" cy="516191"/>
          </a:xfrm>
          <a:prstGeom prst="ellipse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3F522D4-F9D5-491E-AA8C-5C07C7392C6D}"/>
              </a:ext>
            </a:extLst>
          </p:cNvPr>
          <p:cNvSpPr/>
          <p:nvPr/>
        </p:nvSpPr>
        <p:spPr>
          <a:xfrm>
            <a:off x="4482317" y="3956920"/>
            <a:ext cx="596592" cy="598552"/>
          </a:xfrm>
          <a:prstGeom prst="ellipse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72E7CC-34E5-4932-9761-E31EEFEF87FA}"/>
              </a:ext>
            </a:extLst>
          </p:cNvPr>
          <p:cNvSpPr txBox="1"/>
          <p:nvPr/>
        </p:nvSpPr>
        <p:spPr>
          <a:xfrm>
            <a:off x="598857" y="5069919"/>
            <a:ext cx="982617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Contributions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Meta Handwritten Text Recognition</a:t>
            </a:r>
            <a:r>
              <a:rPr lang="en-IN" sz="2000" b="1" dirty="0"/>
              <a:t> </a:t>
            </a:r>
            <a:r>
              <a:rPr lang="en-IN" sz="2000" dirty="0"/>
              <a:t>(</a:t>
            </a:r>
            <a:r>
              <a:rPr lang="en-IN" sz="2000" dirty="0" err="1"/>
              <a:t>MetaHTR</a:t>
            </a:r>
            <a:r>
              <a:rPr lang="en-IN" sz="2000" dirty="0"/>
              <a:t>) for writer style adaptation.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NimbusRomNo9L-Regu"/>
              </a:rPr>
              <a:t>Meta-learn instance-wise  weights, attending to character-specific adaptation.</a:t>
            </a:r>
            <a:endParaRPr lang="en-GB" sz="2000" dirty="0"/>
          </a:p>
        </p:txBody>
      </p:sp>
      <p:pic>
        <p:nvPicPr>
          <p:cNvPr id="43" name="Picture 42" descr="A black and white outline of a person's hand holding a gun&#10;&#10;Description automatically generated with low confidence">
            <a:extLst>
              <a:ext uri="{FF2B5EF4-FFF2-40B4-BE49-F238E27FC236}">
                <a16:creationId xmlns:a16="http://schemas.microsoft.com/office/drawing/2014/main" id="{839E8376-F78B-4470-8C27-E9716AD791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5" y="1907924"/>
            <a:ext cx="1749237" cy="559756"/>
          </a:xfrm>
          <a:prstGeom prst="rect">
            <a:avLst/>
          </a:prstGeom>
        </p:spPr>
      </p:pic>
      <p:pic>
        <p:nvPicPr>
          <p:cNvPr id="7" name="Slide4">
            <a:hlinkClick r:id="" action="ppaction://media"/>
            <a:extLst>
              <a:ext uri="{FF2B5EF4-FFF2-40B4-BE49-F238E27FC236}">
                <a16:creationId xmlns:a16="http://schemas.microsoft.com/office/drawing/2014/main" id="{AF636EA9-2BAD-401A-A88A-B78788CE007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2666316" y="219835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474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94"/>
    </mc:Choice>
    <mc:Fallback xmlns="">
      <p:transition spd="slow" advTm="32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/>
      <p:bldP spid="5" grpId="0" animBg="1"/>
      <p:bldP spid="6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7" grpId="0" animBg="1"/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1" grpId="0" animBg="1"/>
      <p:bldP spid="3" grpId="0" uiExpand="1" build="p"/>
    </p:bldLst>
  </p:timing>
  <p:extLst>
    <p:ext uri="{E180D4A7-C9FB-4DFB-919C-405C955672EB}">
      <p14:showEvtLst xmlns:p14="http://schemas.microsoft.com/office/powerpoint/2010/main">
        <p14:playEvt time="10" objId="7"/>
        <p14:stopEvt time="32894" objId="7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5DE1A07-0038-4EB9-9637-72B965D16E50}"/>
              </a:ext>
            </a:extLst>
          </p:cNvPr>
          <p:cNvSpPr/>
          <p:nvPr/>
        </p:nvSpPr>
        <p:spPr>
          <a:xfrm>
            <a:off x="2049013" y="3460514"/>
            <a:ext cx="3904447" cy="25087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6E4BED-CA6A-434F-87E8-74CA8D50E7CC}"/>
              </a:ext>
            </a:extLst>
          </p:cNvPr>
          <p:cNvSpPr/>
          <p:nvPr/>
        </p:nvSpPr>
        <p:spPr>
          <a:xfrm>
            <a:off x="2080396" y="841064"/>
            <a:ext cx="3889933" cy="227667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3" name="TextBox 82"/>
          <p:cNvSpPr txBox="1"/>
          <p:nvPr/>
        </p:nvSpPr>
        <p:spPr>
          <a:xfrm>
            <a:off x="3131426" y="-44483"/>
            <a:ext cx="5916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latin typeface="+mj-lt"/>
                <a:cs typeface="Times New Roman" pitchFamily="18" charset="0"/>
              </a:rPr>
              <a:t>Meta Handwritten Text Recognition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FA04BC3-41E4-4694-B51D-46FBE84883C7}"/>
              </a:ext>
            </a:extLst>
          </p:cNvPr>
          <p:cNvSpPr txBox="1"/>
          <p:nvPr/>
        </p:nvSpPr>
        <p:spPr>
          <a:xfrm>
            <a:off x="216186" y="1309542"/>
            <a:ext cx="1591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>
                <a:solidFill>
                  <a:srgbClr val="92D050"/>
                </a:solidFill>
              </a:rPr>
              <a:t>Support</a:t>
            </a:r>
          </a:p>
          <a:p>
            <a:pPr algn="ctr"/>
            <a:r>
              <a:rPr lang="en-GB" sz="2800" b="1" i="1" dirty="0">
                <a:solidFill>
                  <a:srgbClr val="92D050"/>
                </a:solidFill>
              </a:rPr>
              <a:t> 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DCE3A7-8B9B-4B00-BEB9-CF2F8D98F269}"/>
              </a:ext>
            </a:extLst>
          </p:cNvPr>
          <p:cNvSpPr txBox="1"/>
          <p:nvPr/>
        </p:nvSpPr>
        <p:spPr>
          <a:xfrm>
            <a:off x="192935" y="4147999"/>
            <a:ext cx="1714059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GB" sz="2800" b="1" i="1" dirty="0">
                <a:solidFill>
                  <a:srgbClr val="0070C0"/>
                </a:solidFill>
              </a:rPr>
              <a:t>Validation</a:t>
            </a:r>
          </a:p>
          <a:p>
            <a:pPr algn="ctr"/>
            <a:r>
              <a:rPr lang="en-GB" sz="2800" b="1" i="1" dirty="0">
                <a:solidFill>
                  <a:srgbClr val="0070C0"/>
                </a:solidFill>
              </a:rPr>
              <a:t> 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779C08-BC76-44FC-AC76-5193BCBED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1530" y="683368"/>
            <a:ext cx="3889933" cy="5349442"/>
          </a:xfrm>
          <a:prstGeom prst="rect">
            <a:avLst/>
          </a:prstGeom>
        </p:spPr>
      </p:pic>
      <p:pic>
        <p:nvPicPr>
          <p:cNvPr id="2" name="During inference, our MetaHTR framework exploits additional handwritten images">
            <a:hlinkClick r:id="" action="ppaction://media"/>
            <a:extLst>
              <a:ext uri="{FF2B5EF4-FFF2-40B4-BE49-F238E27FC236}">
                <a16:creationId xmlns:a16="http://schemas.microsoft.com/office/drawing/2014/main" id="{AB6F3F52-AE0A-4DE8-A8B4-87686A4DCC6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-796925"/>
            <a:ext cx="609600" cy="609600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6ED4E72A-1154-43BA-AFE6-E96AC5C19C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204" y="1946800"/>
            <a:ext cx="1287969" cy="412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EA3554-AB46-4DEF-9C9E-2CA12E7F68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522" y="1946800"/>
            <a:ext cx="1287969" cy="412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E2EC4EA3-421C-4A15-9958-BACD0F9611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19" y="1157186"/>
            <a:ext cx="1287969" cy="412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0EDC126C-85F2-4F17-A97C-C193241FD3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313" y="1187857"/>
            <a:ext cx="1287969" cy="412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8B44317-1D90-4858-9471-4F95F407E682}"/>
              </a:ext>
            </a:extLst>
          </p:cNvPr>
          <p:cNvSpPr txBox="1"/>
          <p:nvPr/>
        </p:nvSpPr>
        <p:spPr>
          <a:xfrm>
            <a:off x="3482320" y="1990267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…</a:t>
            </a:r>
            <a:endParaRPr lang="en-GB" sz="7200" dirty="0"/>
          </a:p>
        </p:txBody>
      </p:sp>
      <p:pic>
        <p:nvPicPr>
          <p:cNvPr id="46" name="Picture 4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5CBB538-136C-4494-B6D7-5D67FFFE82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966" y="5073097"/>
            <a:ext cx="1518750" cy="4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" name="Picture 60" descr="Shape, arrow&#10;&#10;Description automatically generated">
            <a:extLst>
              <a:ext uri="{FF2B5EF4-FFF2-40B4-BE49-F238E27FC236}">
                <a16:creationId xmlns:a16="http://schemas.microsoft.com/office/drawing/2014/main" id="{483050AB-A1DB-4984-90C1-717C771B79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61" y="3644913"/>
            <a:ext cx="1518750" cy="4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2" name="Picture 61" descr="Text&#10;&#10;Description automatically generated with medium confidence">
            <a:extLst>
              <a:ext uri="{FF2B5EF4-FFF2-40B4-BE49-F238E27FC236}">
                <a16:creationId xmlns:a16="http://schemas.microsoft.com/office/drawing/2014/main" id="{70B93824-A647-44B4-9D2A-D326354FE7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596" y="5073097"/>
            <a:ext cx="1518750" cy="4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4" name="Picture 63" descr="A white background with black text&#10;&#10;Description automatically generated with low confidence">
            <a:extLst>
              <a:ext uri="{FF2B5EF4-FFF2-40B4-BE49-F238E27FC236}">
                <a16:creationId xmlns:a16="http://schemas.microsoft.com/office/drawing/2014/main" id="{FF903EFA-D886-43F1-A76F-C8E6E9F4AB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68" y="4381159"/>
            <a:ext cx="1518750" cy="4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5" name="Picture 6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2EC6C8-D03A-4337-97A4-438DF2A829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33" y="4402698"/>
            <a:ext cx="1518750" cy="4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6" name="Picture 6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72039F1-0031-46CB-9DBD-30E62A3F6AF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68" y="3644913"/>
            <a:ext cx="1518750" cy="4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D921ED9-242F-4CCE-A57F-F44782A9F28B}"/>
              </a:ext>
            </a:extLst>
          </p:cNvPr>
          <p:cNvSpPr txBox="1"/>
          <p:nvPr/>
        </p:nvSpPr>
        <p:spPr>
          <a:xfrm>
            <a:off x="3501429" y="5024722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…</a:t>
            </a:r>
            <a:endParaRPr lang="en-GB" sz="72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5FBE894-6029-4B57-8478-13ED3E487384}"/>
              </a:ext>
            </a:extLst>
          </p:cNvPr>
          <p:cNvSpPr/>
          <p:nvPr/>
        </p:nvSpPr>
        <p:spPr>
          <a:xfrm>
            <a:off x="6221673" y="2998729"/>
            <a:ext cx="5026898" cy="357624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956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04"/>
    </mc:Choice>
    <mc:Fallback xmlns="">
      <p:transition spd="slow" advTm="22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3.75E-6 0.11273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0" grpId="0" animBg="1"/>
      <p:bldP spid="3" grpId="0" animBg="1"/>
      <p:bldP spid="63" grpId="0"/>
      <p:bldP spid="18" grpId="0"/>
      <p:bldP spid="40" grpId="0"/>
      <p:bldP spid="67" grpId="0"/>
      <p:bldP spid="55" grpId="0" animBg="1"/>
      <p:bldP spid="55" grpId="1" animBg="1"/>
    </p:bldLst>
  </p:timing>
  <p:extLst>
    <p:ext uri="{E180D4A7-C9FB-4DFB-919C-405C955672EB}">
      <p14:showEvtLst xmlns:p14="http://schemas.microsoft.com/office/powerpoint/2010/main">
        <p14:playEvt time="1" objId="2"/>
        <p14:stopEvt time="21401" objId="2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E43A50-A1D2-420C-8C6A-D69949357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3724" y="892202"/>
            <a:ext cx="6708416" cy="5309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A0D7A2-4B7A-4BEF-A81A-6591FEEB8773}"/>
              </a:ext>
            </a:extLst>
          </p:cNvPr>
          <p:cNvSpPr txBox="1"/>
          <p:nvPr/>
        </p:nvSpPr>
        <p:spPr>
          <a:xfrm>
            <a:off x="1815903" y="151666"/>
            <a:ext cx="8260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Learning-to-Learn weights for Character-wise Loss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ED1E48-0E6C-48EE-B5B9-5EA4AD8B2473}"/>
              </a:ext>
            </a:extLst>
          </p:cNvPr>
          <p:cNvSpPr/>
          <p:nvPr/>
        </p:nvSpPr>
        <p:spPr>
          <a:xfrm>
            <a:off x="2882583" y="3351860"/>
            <a:ext cx="653725" cy="406897"/>
          </a:xfrm>
          <a:prstGeom prst="rect">
            <a:avLst/>
          </a:prstGeom>
          <a:solidFill>
            <a:srgbClr val="002060">
              <a:alpha val="0"/>
            </a:srgbClr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DB2417-E7B1-40D2-A249-C2E1ECE82058}"/>
              </a:ext>
            </a:extLst>
          </p:cNvPr>
          <p:cNvSpPr/>
          <p:nvPr/>
        </p:nvSpPr>
        <p:spPr>
          <a:xfrm>
            <a:off x="3547885" y="3351860"/>
            <a:ext cx="627086" cy="406897"/>
          </a:xfrm>
          <a:prstGeom prst="rect">
            <a:avLst/>
          </a:prstGeom>
          <a:solidFill>
            <a:srgbClr val="002060">
              <a:alpha val="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C9EB02-8F76-483E-9886-E3BBEB3D7283}"/>
              </a:ext>
            </a:extLst>
          </p:cNvPr>
          <p:cNvSpPr/>
          <p:nvPr/>
        </p:nvSpPr>
        <p:spPr>
          <a:xfrm>
            <a:off x="3432386" y="3000737"/>
            <a:ext cx="387141" cy="351123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2ED4EF-7598-41C3-B657-D08D2440359A}"/>
              </a:ext>
            </a:extLst>
          </p:cNvPr>
          <p:cNvSpPr/>
          <p:nvPr/>
        </p:nvSpPr>
        <p:spPr>
          <a:xfrm>
            <a:off x="5768975" y="1308100"/>
            <a:ext cx="654050" cy="64135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CCC38D-3603-44D0-A201-150203127C91}"/>
              </a:ext>
            </a:extLst>
          </p:cNvPr>
          <p:cNvSpPr/>
          <p:nvPr/>
        </p:nvSpPr>
        <p:spPr>
          <a:xfrm>
            <a:off x="4785726" y="3325842"/>
            <a:ext cx="653725" cy="406897"/>
          </a:xfrm>
          <a:prstGeom prst="rect">
            <a:avLst/>
          </a:prstGeom>
          <a:solidFill>
            <a:srgbClr val="002060">
              <a:alpha val="0"/>
            </a:srgbClr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78D9E-E8EB-49E0-AB06-08175DFA8CFF}"/>
              </a:ext>
            </a:extLst>
          </p:cNvPr>
          <p:cNvSpPr/>
          <p:nvPr/>
        </p:nvSpPr>
        <p:spPr>
          <a:xfrm>
            <a:off x="5451028" y="3325842"/>
            <a:ext cx="627086" cy="406897"/>
          </a:xfrm>
          <a:prstGeom prst="rect">
            <a:avLst/>
          </a:prstGeom>
          <a:solidFill>
            <a:srgbClr val="002060">
              <a:alpha val="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A23B5E3-99C4-430B-ADFA-AC517BC98B78}"/>
              </a:ext>
            </a:extLst>
          </p:cNvPr>
          <p:cNvSpPr/>
          <p:nvPr/>
        </p:nvSpPr>
        <p:spPr>
          <a:xfrm>
            <a:off x="5268623" y="2974719"/>
            <a:ext cx="387141" cy="351123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2C0F07-C8EB-4CB6-9B2A-DEE7E786102A}"/>
              </a:ext>
            </a:extLst>
          </p:cNvPr>
          <p:cNvSpPr/>
          <p:nvPr/>
        </p:nvSpPr>
        <p:spPr>
          <a:xfrm>
            <a:off x="7558658" y="3322128"/>
            <a:ext cx="653725" cy="406897"/>
          </a:xfrm>
          <a:prstGeom prst="rect">
            <a:avLst/>
          </a:prstGeom>
          <a:solidFill>
            <a:srgbClr val="002060">
              <a:alpha val="0"/>
            </a:srgbClr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24BC8F-B346-44DD-8588-AF93D355322A}"/>
              </a:ext>
            </a:extLst>
          </p:cNvPr>
          <p:cNvSpPr/>
          <p:nvPr/>
        </p:nvSpPr>
        <p:spPr>
          <a:xfrm>
            <a:off x="8223960" y="3322128"/>
            <a:ext cx="627086" cy="406897"/>
          </a:xfrm>
          <a:prstGeom prst="rect">
            <a:avLst/>
          </a:prstGeom>
          <a:solidFill>
            <a:srgbClr val="002060">
              <a:alpha val="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12F9AB-773C-4CF0-B4B4-4772428E41FD}"/>
              </a:ext>
            </a:extLst>
          </p:cNvPr>
          <p:cNvSpPr/>
          <p:nvPr/>
        </p:nvSpPr>
        <p:spPr>
          <a:xfrm>
            <a:off x="8041555" y="2971005"/>
            <a:ext cx="387141" cy="351123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Slide6">
            <a:hlinkClick r:id="" action="ppaction://media"/>
            <a:extLst>
              <a:ext uri="{FF2B5EF4-FFF2-40B4-BE49-F238E27FC236}">
                <a16:creationId xmlns:a16="http://schemas.microsoft.com/office/drawing/2014/main" id="{1D979B7A-CECD-4465-8DDF-97528411E03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569371" y="32657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954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37"/>
    </mc:Choice>
    <mc:Fallback xmlns="">
      <p:transition spd="slow" advTm="28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5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0.00156 -0.05115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256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7.40741E-7 L 0.00156 -0.05116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256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00156 -0.0511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5115 L 0.00026 -0.10833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87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5116 L 0.00026 -0.10833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87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5116 L 0.00026 -0.10834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10833 L 0.02682 -0.15463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" y="-2315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10833 L 0.02513 -0.14607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" y="-1898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10834 L 0.03255 -0.14815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7" grpId="0" animBg="1"/>
      <p:bldP spid="7" grpId="1" animBg="1"/>
      <p:bldP spid="13" grpId="0" animBg="1"/>
      <p:bldP spid="13" grpId="1" animBg="1"/>
      <p:bldP spid="5" grpId="0" animBg="1"/>
      <p:bldP spid="5" grpId="1" animBg="1"/>
      <p:bldP spid="5" grpId="2" animBg="1"/>
      <p:bldP spid="5" grpId="3" animBg="1"/>
      <p:bldP spid="5" grpId="4" animBg="1"/>
      <p:bldP spid="19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5" grpId="2" animBg="1"/>
      <p:bldP spid="25" grpId="3" animBg="1"/>
      <p:bldP spid="25" grpId="4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8" grpId="2" animBg="1"/>
      <p:bldP spid="28" grpId="3" animBg="1"/>
      <p:bldP spid="28" grpId="4" animBg="1"/>
    </p:bldLst>
  </p:timing>
  <p:extLst>
    <p:ext uri="{E180D4A7-C9FB-4DFB-919C-405C955672EB}">
      <p14:showEvtLst xmlns:p14="http://schemas.microsoft.com/office/powerpoint/2010/main">
        <p14:playEvt time="4" objId="29"/>
        <p14:stopEvt time="28184" objId="29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F5D81-95D0-4DEE-8BE7-E14D9E1C9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74703"/>
            <a:ext cx="12192000" cy="44870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55E997-0482-4102-9328-4AE8984A8A36}"/>
              </a:ext>
            </a:extLst>
          </p:cNvPr>
          <p:cNvSpPr/>
          <p:nvPr/>
        </p:nvSpPr>
        <p:spPr>
          <a:xfrm>
            <a:off x="0" y="1274703"/>
            <a:ext cx="5532120" cy="4702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E2B8CF-F462-4BB9-81A1-8CD6D0479B0A}"/>
              </a:ext>
            </a:extLst>
          </p:cNvPr>
          <p:cNvSpPr/>
          <p:nvPr/>
        </p:nvSpPr>
        <p:spPr>
          <a:xfrm>
            <a:off x="5532120" y="1274703"/>
            <a:ext cx="6659880" cy="4702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SLide bi-level">
            <a:hlinkClick r:id="" action="ppaction://media"/>
            <a:extLst>
              <a:ext uri="{FF2B5EF4-FFF2-40B4-BE49-F238E27FC236}">
                <a16:creationId xmlns:a16="http://schemas.microsoft.com/office/drawing/2014/main" id="{B0A97650-0573-41BB-BF41-9A10FD64C58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523913" y="2049269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44A0D1-80F4-4F08-B96A-211E1782B01C}"/>
              </a:ext>
            </a:extLst>
          </p:cNvPr>
          <p:cNvSpPr txBox="1"/>
          <p:nvPr/>
        </p:nvSpPr>
        <p:spPr>
          <a:xfrm>
            <a:off x="4806177" y="236293"/>
            <a:ext cx="2784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Bi-level Optimisation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855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24"/>
    </mc:Choice>
    <mc:Fallback xmlns="">
      <p:transition spd="slow" advTm="34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0.08034 0.000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5" grpId="1" animBg="1"/>
    </p:bldLst>
  </p:timing>
  <p:extLst>
    <p:ext uri="{E180D4A7-C9FB-4DFB-919C-405C955672EB}">
      <p14:showEvtLst xmlns:p14="http://schemas.microsoft.com/office/powerpoint/2010/main">
        <p14:playEvt time="0" objId="6"/>
        <p14:stopEvt time="34424" objId="6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190337-D7EC-4E88-BE1F-28C5F6C27580}"/>
              </a:ext>
            </a:extLst>
          </p:cNvPr>
          <p:cNvSpPr txBox="1"/>
          <p:nvPr/>
        </p:nvSpPr>
        <p:spPr>
          <a:xfrm>
            <a:off x="304801" y="279401"/>
            <a:ext cx="220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latin typeface="+mj-lt"/>
              </a:rPr>
              <a:t>Experiments</a:t>
            </a:r>
            <a:endParaRPr lang="en-IN" sz="2667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27E680-510B-456E-BF71-D2D47F949D69}"/>
              </a:ext>
            </a:extLst>
          </p:cNvPr>
          <p:cNvSpPr txBox="1"/>
          <p:nvPr/>
        </p:nvSpPr>
        <p:spPr>
          <a:xfrm>
            <a:off x="759091" y="1002992"/>
            <a:ext cx="8283309" cy="505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133" b="1" dirty="0"/>
              <a:t>Datasets:  </a:t>
            </a:r>
            <a:r>
              <a:rPr lang="en-IN" sz="2133" dirty="0"/>
              <a:t>IAM</a:t>
            </a:r>
            <a:r>
              <a:rPr lang="en-IN" sz="2133" baseline="30000" dirty="0"/>
              <a:t>[1]</a:t>
            </a:r>
            <a:r>
              <a:rPr lang="en-IN" sz="2133" dirty="0"/>
              <a:t> &amp; RIMES</a:t>
            </a:r>
            <a:r>
              <a:rPr lang="en-IN" sz="2133" baseline="30000" dirty="0"/>
              <a:t>[2]</a:t>
            </a:r>
            <a:endParaRPr lang="en-IN" sz="2133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sz="2133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133" b="1" dirty="0"/>
              <a:t>Models: </a:t>
            </a:r>
            <a:r>
              <a:rPr lang="en-US" sz="2400" dirty="0">
                <a:solidFill>
                  <a:srgbClr val="000000"/>
                </a:solidFill>
                <a:latin typeface="NimbusRomNo9L-Regu"/>
              </a:rPr>
              <a:t>HTR models ASTER</a:t>
            </a:r>
            <a:r>
              <a:rPr lang="en-US" sz="2400" baseline="30000" dirty="0">
                <a:solidFill>
                  <a:srgbClr val="000000"/>
                </a:solidFill>
                <a:latin typeface="NimbusRomNo9L-Regu"/>
              </a:rPr>
              <a:t>[3]</a:t>
            </a:r>
            <a:r>
              <a:rPr lang="en-US" sz="2400" dirty="0">
                <a:solidFill>
                  <a:srgbClr val="000000"/>
                </a:solidFill>
                <a:latin typeface="NimbusRomNo9L-Regu"/>
              </a:rPr>
              <a:t>, SAR</a:t>
            </a:r>
            <a:r>
              <a:rPr lang="en-US" sz="2400" baseline="30000" dirty="0">
                <a:solidFill>
                  <a:srgbClr val="000000"/>
                </a:solidFill>
                <a:latin typeface="NimbusRomNo9L-Regu"/>
              </a:rPr>
              <a:t>[4]</a:t>
            </a:r>
            <a:r>
              <a:rPr lang="en-US" sz="2400" dirty="0">
                <a:solidFill>
                  <a:srgbClr val="000000"/>
                </a:solidFill>
                <a:latin typeface="NimbusRomNo9L-Regu"/>
              </a:rPr>
              <a:t>, and SCATTER </a:t>
            </a:r>
            <a:r>
              <a:rPr lang="en-US" sz="2400" baseline="30000" dirty="0">
                <a:solidFill>
                  <a:srgbClr val="000000"/>
                </a:solidFill>
                <a:latin typeface="NimbusRomNo9L-Regu"/>
              </a:rPr>
              <a:t>[5]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sz="2133" b="1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133" b="1" dirty="0"/>
              <a:t>Evaluation Metric:  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US" sz="2133" dirty="0"/>
              <a:t>Word Recognition Accuracy with-Lexicon (L)</a:t>
            </a:r>
            <a:endParaRPr lang="en-IN" sz="2133" dirty="0"/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US" sz="2133" dirty="0"/>
              <a:t>Word Recognition Accuracy with No-Lexicon(NL)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endParaRPr lang="en-IN" sz="2133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133" b="1" dirty="0"/>
              <a:t>Baselines: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IN" sz="2133" dirty="0"/>
              <a:t>Domain Adaptation Approach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IN" sz="2133" dirty="0"/>
              <a:t>Domain Generalisation Approach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GB" sz="2133" dirty="0"/>
              <a:t>Generative Approach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IN" sz="2133" dirty="0"/>
              <a:t>Learning Augmentation Approach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IN" sz="2133" dirty="0"/>
              <a:t>Meta-Learning based Adaptation</a:t>
            </a:r>
          </a:p>
          <a:p>
            <a:endParaRPr lang="en-IN" sz="213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80469A-E96B-4B11-9BF8-230EA6754B74}"/>
              </a:ext>
            </a:extLst>
          </p:cNvPr>
          <p:cNvSpPr txBox="1"/>
          <p:nvPr/>
        </p:nvSpPr>
        <p:spPr>
          <a:xfrm>
            <a:off x="365171" y="5818218"/>
            <a:ext cx="112418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[1]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U-V Marti and Horst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Bunke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. The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iam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-database: an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english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sentence database for offline handwriting recognition. IJDAR, 2002. 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[2]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Emmanuele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Grosicki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and Haikal El Abed.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Icdar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2009 hand- ` writing recognition competition. In ICDAR, pages 1398– 1402, 2009.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[3]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Baoguang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Shi,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Mingkun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Yang,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Xinggang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Wang,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Pengyuan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Lyu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, Cong Yao, and Xiang Bai. Aster: An attentional scene text recognizer with flexible rectification. T-PAMI, 2018.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[4]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Hui Li, Peng Wang,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Chunhua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Shen, and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Guyu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Zhang. Show, attend and read: A simple and strong baseline for irregular text recognition (SAR). In AAAI, 2019.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[5]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Ron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Litman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Oron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Anschel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, Shahar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Tsiper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, Roee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Litman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, Shai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Mazor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, and R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Manmatha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. Scatter: selective context attentional scene text recognizer. In CVPR, 2020.</a:t>
            </a:r>
          </a:p>
        </p:txBody>
      </p:sp>
      <p:pic>
        <p:nvPicPr>
          <p:cNvPr id="3" name="Slide7">
            <a:hlinkClick r:id="" action="ppaction://media"/>
            <a:extLst>
              <a:ext uri="{FF2B5EF4-FFF2-40B4-BE49-F238E27FC236}">
                <a16:creationId xmlns:a16="http://schemas.microsoft.com/office/drawing/2014/main" id="{D578C64E-43EB-4C83-9554-F4A4D6CCC4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41943" y="279401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32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96"/>
    </mc:Choice>
    <mc:Fallback xmlns="">
      <p:transition spd="slow" advTm="31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uiExpand="1" build="p"/>
      <p:bldP spid="5" grpId="0"/>
    </p:bldLst>
  </p:timing>
  <p:extLst>
    <p:ext uri="{E180D4A7-C9FB-4DFB-919C-405C955672EB}">
      <p14:showEvtLst xmlns:p14="http://schemas.microsoft.com/office/powerpoint/2010/main">
        <p14:playEvt time="17" objId="3"/>
        <p14:stopEvt time="31996" objId="3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2338AA-FC41-43F8-AC8E-390BDDF6EF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1" y="2423041"/>
            <a:ext cx="11597268" cy="1591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1F8441-F6B3-4C45-A27B-874D84A1FA4A}"/>
              </a:ext>
            </a:extLst>
          </p:cNvPr>
          <p:cNvSpPr txBox="1"/>
          <p:nvPr/>
        </p:nvSpPr>
        <p:spPr>
          <a:xfrm>
            <a:off x="304801" y="279401"/>
            <a:ext cx="3428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latin typeface="+mj-lt"/>
              </a:rPr>
              <a:t>Quantitative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73EDD-3362-4A70-A835-E71A1BDB533F}"/>
              </a:ext>
            </a:extLst>
          </p:cNvPr>
          <p:cNvSpPr txBox="1"/>
          <p:nvPr/>
        </p:nvSpPr>
        <p:spPr>
          <a:xfrm>
            <a:off x="2019116" y="1805190"/>
            <a:ext cx="896252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latin typeface="+mj-lt"/>
              </a:rPr>
              <a:t>Comparison among Baselines, naive Fine-tuning, and </a:t>
            </a:r>
            <a:r>
              <a:rPr lang="en-US" sz="1867" b="1" dirty="0" err="1">
                <a:latin typeface="+mj-lt"/>
              </a:rPr>
              <a:t>MetaHTR</a:t>
            </a:r>
            <a:r>
              <a:rPr lang="en-US" sz="1867" b="1" dirty="0">
                <a:latin typeface="+mj-lt"/>
              </a:rPr>
              <a:t> for using L and NL.</a:t>
            </a:r>
            <a:endParaRPr lang="en-GB" sz="1867" b="1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16425C-F972-4500-8B7F-1A5B0DF3EE6F}"/>
              </a:ext>
            </a:extLst>
          </p:cNvPr>
          <p:cNvSpPr/>
          <p:nvPr/>
        </p:nvSpPr>
        <p:spPr>
          <a:xfrm>
            <a:off x="2617326" y="2920491"/>
            <a:ext cx="520759" cy="1108545"/>
          </a:xfrm>
          <a:prstGeom prst="rect">
            <a:avLst/>
          </a:prstGeom>
          <a:solidFill>
            <a:srgbClr val="002060">
              <a:alpha val="0"/>
            </a:srgbClr>
          </a:solidFill>
          <a:ln w="793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33C369-CC25-402F-A78B-240632A70423}"/>
              </a:ext>
            </a:extLst>
          </p:cNvPr>
          <p:cNvSpPr/>
          <p:nvPr/>
        </p:nvSpPr>
        <p:spPr>
          <a:xfrm>
            <a:off x="5436926" y="2921002"/>
            <a:ext cx="520759" cy="1093736"/>
          </a:xfrm>
          <a:prstGeom prst="rect">
            <a:avLst/>
          </a:prstGeom>
          <a:solidFill>
            <a:srgbClr val="002060">
              <a:alpha val="0"/>
            </a:srgbClr>
          </a:solidFill>
          <a:ln w="793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76BBC0-839F-498A-8717-04D7858E49E4}"/>
              </a:ext>
            </a:extLst>
          </p:cNvPr>
          <p:cNvSpPr/>
          <p:nvPr/>
        </p:nvSpPr>
        <p:spPr>
          <a:xfrm>
            <a:off x="7670898" y="2899432"/>
            <a:ext cx="520759" cy="1108545"/>
          </a:xfrm>
          <a:prstGeom prst="rect">
            <a:avLst/>
          </a:prstGeom>
          <a:solidFill>
            <a:srgbClr val="002060">
              <a:alpha val="0"/>
            </a:srgbClr>
          </a:solidFill>
          <a:ln w="793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C2740B-37F6-424B-8D02-C29EC7A6942A}"/>
              </a:ext>
            </a:extLst>
          </p:cNvPr>
          <p:cNvSpPr/>
          <p:nvPr/>
        </p:nvSpPr>
        <p:spPr>
          <a:xfrm>
            <a:off x="10512865" y="2932432"/>
            <a:ext cx="520759" cy="1031825"/>
          </a:xfrm>
          <a:prstGeom prst="rect">
            <a:avLst/>
          </a:prstGeom>
          <a:solidFill>
            <a:srgbClr val="002060">
              <a:alpha val="0"/>
            </a:srgbClr>
          </a:solidFill>
          <a:ln w="793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D5F066-AC5F-4A00-820A-5D52886B60B4}"/>
              </a:ext>
            </a:extLst>
          </p:cNvPr>
          <p:cNvSpPr txBox="1"/>
          <p:nvPr/>
        </p:nvSpPr>
        <p:spPr>
          <a:xfrm>
            <a:off x="365171" y="5795916"/>
            <a:ext cx="112418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[1]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Baoguang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Shi,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Mingkun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Yang,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Xinggang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Wang,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Pengyuan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Lyu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, Cong Yao, and Xiang Bai. Aster: An attentional scene text recognizer with flexible rectification. T-PAMI, 2018.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[2]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Hui Li, Peng Wang,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Chunhua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Shen, and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Guyu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Zhang. Show, attend and read: A simple and strong baseline for irregular text recognition (SAR). In AAAI, 2019.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[3]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Ron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Litman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Oron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Anschel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, Shahar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Tsiper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, Roee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Litman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, Shai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Mazor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, and R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Manmatha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. Scatter: selective context attentional scene text recognizer. In CVPR, 2020.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[4]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U-V Marti and Horst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Bunke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. The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iam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-database: an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english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sentence database for offline handwriting recognition. IJDAR, 2002. 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[5]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Emmanuele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Grosicki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and Haikal El Abed.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Icdar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2009 hand- ` writing recognition competition. In ICDAR, pages 1398– 1402, 2009.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Slide8">
            <a:hlinkClick r:id="" action="ppaction://media"/>
            <a:extLst>
              <a:ext uri="{FF2B5EF4-FFF2-40B4-BE49-F238E27FC236}">
                <a16:creationId xmlns:a16="http://schemas.microsoft.com/office/drawing/2014/main" id="{D1A81803-66A0-49BA-B9D7-F20720E921A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758057" y="279401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293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5"/>
    </mc:Choice>
    <mc:Fallback xmlns="">
      <p:transition spd="slow" advTm="10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5" grpId="0"/>
      <p:bldP spid="13" grpId="0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4" grpId="0"/>
    </p:bldLst>
  </p:timing>
  <p:extLst>
    <p:ext uri="{E180D4A7-C9FB-4DFB-919C-405C955672EB}">
      <p14:showEvtLst xmlns:p14="http://schemas.microsoft.com/office/powerpoint/2010/main">
        <p14:playEvt time="13" objId="15"/>
        <p14:stopEvt time="9617" objId="15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7.8|7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|3.9|6.4|1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3|3.9|9.5|3.7|1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4|2.2|5.7|1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0.5|5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6.4|4.9|3.3|5|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5.6|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5.2|4|11.7|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7|2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8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</TotalTime>
  <Words>1398</Words>
  <Application>Microsoft Office PowerPoint</Application>
  <PresentationFormat>Widescreen</PresentationFormat>
  <Paragraphs>127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NimbusRomNo9L-Regu</vt:lpstr>
      <vt:lpstr>Office Theme</vt:lpstr>
      <vt:lpstr>MetaHTR  Towards Writer-Adaptive Handwritten Text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Shuvozit Ghosh</dc:creator>
  <cp:lastModifiedBy>Sain, Aneeshan (PG/R - Elec Electronic Eng)</cp:lastModifiedBy>
  <cp:revision>126</cp:revision>
  <dcterms:created xsi:type="dcterms:W3CDTF">2021-05-20T13:39:08Z</dcterms:created>
  <dcterms:modified xsi:type="dcterms:W3CDTF">2021-06-07T14:20:19Z</dcterms:modified>
</cp:coreProperties>
</file>